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media/image7.jpg" ContentType="image/png"/>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6.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handoutMasterIdLst>
    <p:handoutMasterId r:id="rId35"/>
  </p:handoutMasterIdLst>
  <p:sldIdLst>
    <p:sldId id="256" r:id="rId2"/>
    <p:sldId id="287" r:id="rId3"/>
    <p:sldId id="258" r:id="rId4"/>
    <p:sldId id="273" r:id="rId5"/>
    <p:sldId id="274" r:id="rId6"/>
    <p:sldId id="259" r:id="rId7"/>
    <p:sldId id="257" r:id="rId8"/>
    <p:sldId id="268" r:id="rId9"/>
    <p:sldId id="262" r:id="rId10"/>
    <p:sldId id="277" r:id="rId11"/>
    <p:sldId id="269" r:id="rId12"/>
    <p:sldId id="271" r:id="rId13"/>
    <p:sldId id="276" r:id="rId14"/>
    <p:sldId id="270" r:id="rId15"/>
    <p:sldId id="272" r:id="rId16"/>
    <p:sldId id="275" r:id="rId17"/>
    <p:sldId id="280" r:id="rId18"/>
    <p:sldId id="281" r:id="rId19"/>
    <p:sldId id="282" r:id="rId20"/>
    <p:sldId id="279" r:id="rId21"/>
    <p:sldId id="284" r:id="rId22"/>
    <p:sldId id="261" r:id="rId23"/>
    <p:sldId id="263" r:id="rId24"/>
    <p:sldId id="278" r:id="rId25"/>
    <p:sldId id="286" r:id="rId26"/>
    <p:sldId id="288" r:id="rId27"/>
    <p:sldId id="289" r:id="rId28"/>
    <p:sldId id="291" r:id="rId29"/>
    <p:sldId id="295" r:id="rId30"/>
    <p:sldId id="292" r:id="rId31"/>
    <p:sldId id="293" r:id="rId32"/>
    <p:sldId id="294"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1" autoAdjust="0"/>
    <p:restoredTop sz="94660"/>
  </p:normalViewPr>
  <p:slideViewPr>
    <p:cSldViewPr>
      <p:cViewPr varScale="1">
        <p:scale>
          <a:sx n="110" d="100"/>
          <a:sy n="110" d="100"/>
        </p:scale>
        <p:origin x="1656"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5" d="100"/>
          <a:sy n="85" d="100"/>
        </p:scale>
        <p:origin x="-377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1BE4C9-1970-4387-87B8-568E3F03C066}" type="datetimeFigureOut">
              <a:rPr lang="fr-BE" smtClean="0"/>
              <a:t>29/04/2015</a:t>
            </a:fld>
            <a:endParaRPr lang="fr-BE"/>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8D68C7-F472-48EA-8510-5EA7FFBE2097}" type="slidenum">
              <a:rPr lang="fr-BE" smtClean="0"/>
              <a:t>‹N°›</a:t>
            </a:fld>
            <a:endParaRPr lang="fr-BE"/>
          </a:p>
        </p:txBody>
      </p:sp>
    </p:spTree>
    <p:extLst>
      <p:ext uri="{BB962C8B-B14F-4D97-AF65-F5344CB8AC3E}">
        <p14:creationId xmlns:p14="http://schemas.microsoft.com/office/powerpoint/2010/main" val="51545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E2CDC7-A7C1-4E85-AAD2-33013CA1E103}" type="datetimeFigureOut">
              <a:rPr lang="fr-BE" smtClean="0"/>
              <a:t>29/04/2015</a:t>
            </a:fld>
            <a:endParaRPr lang="fr-BE"/>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C47BDE-6BF4-4A05-8FC4-4660A222C11B}" type="slidenum">
              <a:rPr lang="fr-BE" smtClean="0"/>
              <a:t>‹N°›</a:t>
            </a:fld>
            <a:endParaRPr lang="fr-BE"/>
          </a:p>
        </p:txBody>
      </p:sp>
    </p:spTree>
    <p:extLst>
      <p:ext uri="{BB962C8B-B14F-4D97-AF65-F5344CB8AC3E}">
        <p14:creationId xmlns:p14="http://schemas.microsoft.com/office/powerpoint/2010/main" val="3263978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BC47BDE-6BF4-4A05-8FC4-4660A222C11B}" type="slidenum">
              <a:rPr lang="fr-BE" smtClean="0"/>
              <a:t>1</a:t>
            </a:fld>
            <a:endParaRPr lang="fr-BE"/>
          </a:p>
        </p:txBody>
      </p:sp>
    </p:spTree>
    <p:extLst>
      <p:ext uri="{BB962C8B-B14F-4D97-AF65-F5344CB8AC3E}">
        <p14:creationId xmlns:p14="http://schemas.microsoft.com/office/powerpoint/2010/main" val="2587714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BC47BDE-6BF4-4A05-8FC4-4660A222C11B}" type="slidenum">
              <a:rPr lang="fr-BE" smtClean="0"/>
              <a:t>2</a:t>
            </a:fld>
            <a:endParaRPr lang="fr-BE"/>
          </a:p>
        </p:txBody>
      </p:sp>
    </p:spTree>
    <p:extLst>
      <p:ext uri="{BB962C8B-B14F-4D97-AF65-F5344CB8AC3E}">
        <p14:creationId xmlns:p14="http://schemas.microsoft.com/office/powerpoint/2010/main" val="664941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BC47BDE-6BF4-4A05-8FC4-4660A222C11B}" type="slidenum">
              <a:rPr lang="fr-BE" smtClean="0"/>
              <a:t>3</a:t>
            </a:fld>
            <a:endParaRPr lang="fr-BE"/>
          </a:p>
        </p:txBody>
      </p:sp>
    </p:spTree>
    <p:extLst>
      <p:ext uri="{BB962C8B-B14F-4D97-AF65-F5344CB8AC3E}">
        <p14:creationId xmlns:p14="http://schemas.microsoft.com/office/powerpoint/2010/main" val="645447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BC47BDE-6BF4-4A05-8FC4-4660A222C11B}" type="slidenum">
              <a:rPr lang="fr-BE" smtClean="0"/>
              <a:t>4</a:t>
            </a:fld>
            <a:endParaRPr lang="fr-BE"/>
          </a:p>
        </p:txBody>
      </p:sp>
    </p:spTree>
    <p:extLst>
      <p:ext uri="{BB962C8B-B14F-4D97-AF65-F5344CB8AC3E}">
        <p14:creationId xmlns:p14="http://schemas.microsoft.com/office/powerpoint/2010/main" val="3493846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BC47BDE-6BF4-4A05-8FC4-4660A222C11B}" type="slidenum">
              <a:rPr lang="fr-BE" smtClean="0"/>
              <a:t>5</a:t>
            </a:fld>
            <a:endParaRPr lang="fr-BE"/>
          </a:p>
        </p:txBody>
      </p:sp>
    </p:spTree>
    <p:extLst>
      <p:ext uri="{BB962C8B-B14F-4D97-AF65-F5344CB8AC3E}">
        <p14:creationId xmlns:p14="http://schemas.microsoft.com/office/powerpoint/2010/main" val="2904297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1BC47BDE-6BF4-4A05-8FC4-4660A222C11B}" type="slidenum">
              <a:rPr lang="fr-BE" smtClean="0"/>
              <a:t>20</a:t>
            </a:fld>
            <a:endParaRPr lang="fr-BE"/>
          </a:p>
        </p:txBody>
      </p:sp>
    </p:spTree>
    <p:extLst>
      <p:ext uri="{BB962C8B-B14F-4D97-AF65-F5344CB8AC3E}">
        <p14:creationId xmlns:p14="http://schemas.microsoft.com/office/powerpoint/2010/main" val="830478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29/04/2015</a:t>
            </a:fld>
            <a:endParaRPr lang="fr-BE"/>
          </a:p>
        </p:txBody>
      </p:sp>
      <p:sp>
        <p:nvSpPr>
          <p:cNvPr id="5" name="Footer Placeholder 4"/>
          <p:cNvSpPr>
            <a:spLocks noGrp="1"/>
          </p:cNvSpPr>
          <p:nvPr>
            <p:ph type="ftr" sz="quarter" idx="11"/>
          </p:nvPr>
        </p:nvSpPr>
        <p:spPr/>
        <p:txBody>
          <a:bodyPr/>
          <a:lstStyle/>
          <a:p>
            <a:endParaRPr lang="fr-BE"/>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CF4668DC-857F-487D-BFFA-8C0CA5037977}" type="slidenum">
              <a:rPr lang="fr-BE" smtClean="0"/>
              <a:t>‹N°›</a:t>
            </a:fld>
            <a:endParaRPr lang="fr-BE"/>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a:prstGeom prst="rect">
            <a:avLst/>
          </a:prstGeo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457200" y="1752600"/>
            <a:ext cx="8229600" cy="43735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29/04/2015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380999"/>
            <a:ext cx="6172200" cy="5791201"/>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29/04/2015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AA309A6D-C09C-4548-B29A-6CF363A7E532}" type="datetimeFigureOut">
              <a:rPr lang="fr-FR" smtClean="0"/>
              <a:t>29/04/2015</a:t>
            </a:fld>
            <a:endParaRPr lang="fr-BE"/>
          </a:p>
        </p:txBody>
      </p:sp>
      <p:sp>
        <p:nvSpPr>
          <p:cNvPr id="7" name="Espace réservé du pied de page 6"/>
          <p:cNvSpPr>
            <a:spLocks noGrp="1"/>
          </p:cNvSpPr>
          <p:nvPr>
            <p:ph type="ftr" sz="quarter" idx="11"/>
          </p:nvPr>
        </p:nvSpPr>
        <p:spPr/>
        <p:txBody>
          <a:bodyPr/>
          <a:lstStyle/>
          <a:p>
            <a:endParaRPr lang="fr-BE"/>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10773326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2"/>
          <p:cNvSpPr>
            <a:spLocks noGrp="1"/>
          </p:cNvSpPr>
          <p:nvPr>
            <p:ph type="body" idx="1"/>
          </p:nvPr>
        </p:nvSpPr>
        <p:spPr>
          <a:xfrm>
            <a:off x="457200" y="1752600"/>
            <a:ext cx="8229600" cy="4373563"/>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29/04/2015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5966655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a:xfrm>
            <a:off x="457200" y="1752600"/>
            <a:ext cx="8229600" cy="4373563"/>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29/04/2015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29/04/2015</a:t>
            </a:fld>
            <a:endParaRPr lang="fr-BE"/>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fr-FR" smtClean="0"/>
              <a:t>Modifiez le style du titre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a:prstGeom prst="rect">
            <a:avLst/>
          </a:prstGeo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fr-FR" smtClean="0"/>
              <a:t>Modifiez le style du titre</a:t>
            </a:r>
            <a:endParaRPr lang="en-US"/>
          </a:p>
        </p:txBody>
      </p:sp>
      <p:sp>
        <p:nvSpPr>
          <p:cNvPr id="3" name="Content Placeholder 2"/>
          <p:cNvSpPr>
            <a:spLocks noGrp="1"/>
          </p:cNvSpPr>
          <p:nvPr>
            <p:ph sz="half" idx="1"/>
          </p:nvPr>
        </p:nvSpPr>
        <p:spPr>
          <a:xfrm>
            <a:off x="426128" y="1719071"/>
            <a:ext cx="4038600" cy="440740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719071"/>
            <a:ext cx="4038600" cy="440740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t>29/04/2015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26128" y="1722438"/>
            <a:ext cx="4040188" cy="639762"/>
          </a:xfrm>
          <a:prstGeom prst="rect">
            <a:avLst/>
          </a:prstGeo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26128" y="2438400"/>
            <a:ext cx="4040188" cy="36877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722438"/>
            <a:ext cx="4041775" cy="639762"/>
          </a:xfrm>
          <a:prstGeom prst="rect">
            <a:avLst/>
          </a:prstGeo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438400"/>
            <a:ext cx="4041775" cy="36877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29/04/2015</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re seul">
    <p:spTree>
      <p:nvGrpSpPr>
        <p:cNvPr id="1" name=""/>
        <p:cNvGrpSpPr/>
        <p:nvPr/>
      </p:nvGrpSpPr>
      <p:grpSpPr>
        <a:xfrm>
          <a:off x="0" y="0"/>
          <a:ext cx="0" cy="0"/>
          <a:chOff x="0" y="0"/>
          <a:chExt cx="0" cy="0"/>
        </a:xfrm>
      </p:grpSpPr>
      <p:pic>
        <p:nvPicPr>
          <p:cNvPr id="8" name="Image 7">
            <a:hlinkClick r:id="rId2" action="ppaction://hlinksldjump"/>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91880" y="123055"/>
            <a:ext cx="1822723" cy="467923"/>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A309A6D-C09C-4548-B29A-6CF363A7E532}" type="datetimeFigureOut">
              <a:rPr lang="fr-FR" smtClean="0"/>
              <a:t>29/04/2015</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t>29/04/2015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a:prstGeom prst="rect">
            <a:avLst/>
          </a:prstGeo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prstGeom prst="rect">
            <a:avLst/>
          </a:prstGeo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t>29/04/2015</a:t>
            </a:fld>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fr-BE"/>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a:prstGeom prst="rect">
            <a:avLst/>
          </a:prstGeo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A309A6D-C09C-4548-B29A-6CF363A7E532}" type="datetimeFigureOut">
              <a:rPr lang="fr-FR" smtClean="0"/>
              <a:t>29/04/2015</a:t>
            </a:fld>
            <a:endParaRPr lang="fr-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F4668DC-857F-487D-BFFA-8C0CA5037977}" type="slidenum">
              <a:rPr lang="fr-BE" smtClean="0"/>
              <a:t>‹N°›</a:t>
            </a:fld>
            <a:endParaRPr lang="fr-BE"/>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fr-FR" smtClean="0"/>
              <a:t>Modifiez le style du titre</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683" r:id="rId12"/>
    <p:sldLayoutId id="2147483720" r:id="rId13"/>
  </p:sldLayoutIdLst>
  <p:timing>
    <p:tnLst>
      <p:par>
        <p:cTn id="1" dur="indefinite" restart="never" nodeType="tmRoot"/>
      </p:par>
    </p:tnLst>
  </p:timing>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xml"/><Relationship Id="rId1" Type="http://schemas.openxmlformats.org/officeDocument/2006/relationships/tags" Target="../tags/tag33.xml"/></Relationships>
</file>

<file path=ppt/slides/_rels/slide1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0.xml"/><Relationship Id="rId1" Type="http://schemas.openxmlformats.org/officeDocument/2006/relationships/tags" Target="../tags/tag49.xml"/></Relationships>
</file>

<file path=ppt/slides/_rels/slide18.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hyperlink" Target="http://www.commentcamarche.net/forum/affich-17964559-r-studio#2" TargetMode="External"/><Relationship Id="rId5" Type="http://schemas.openxmlformats.org/officeDocument/2006/relationships/hyperlink" Target="http://www.commentcamarche.net/profile/user/stcannat" TargetMode="External"/><Relationship Id="rId4"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hyperlink" Target="http://www.commentcamarche.net/forum/affich-17964559-r-studio#1" TargetMode="External"/><Relationship Id="rId4"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slide" Target="slide9.xml"/><Relationship Id="rId18" Type="http://schemas.openxmlformats.org/officeDocument/2006/relationships/slide" Target="slide14.xml"/><Relationship Id="rId26" Type="http://schemas.openxmlformats.org/officeDocument/2006/relationships/slide" Target="slide23.xml"/><Relationship Id="rId3" Type="http://schemas.openxmlformats.org/officeDocument/2006/relationships/tags" Target="../tags/tag5.xml"/><Relationship Id="rId21" Type="http://schemas.openxmlformats.org/officeDocument/2006/relationships/slide" Target="slide17.xml"/><Relationship Id="rId7" Type="http://schemas.openxmlformats.org/officeDocument/2006/relationships/slide" Target="slide3.xml"/><Relationship Id="rId12" Type="http://schemas.openxmlformats.org/officeDocument/2006/relationships/slide" Target="slide8.xml"/><Relationship Id="rId17" Type="http://schemas.openxmlformats.org/officeDocument/2006/relationships/slide" Target="slide13.xml"/><Relationship Id="rId25" Type="http://schemas.openxmlformats.org/officeDocument/2006/relationships/slide" Target="slide22.xml"/><Relationship Id="rId2" Type="http://schemas.openxmlformats.org/officeDocument/2006/relationships/tags" Target="../tags/tag4.xml"/><Relationship Id="rId16" Type="http://schemas.openxmlformats.org/officeDocument/2006/relationships/slide" Target="slide12.xml"/><Relationship Id="rId20" Type="http://schemas.openxmlformats.org/officeDocument/2006/relationships/slide" Target="slide16.xml"/><Relationship Id="rId1" Type="http://schemas.openxmlformats.org/officeDocument/2006/relationships/tags" Target="../tags/tag3.xml"/><Relationship Id="rId6" Type="http://schemas.openxmlformats.org/officeDocument/2006/relationships/slide" Target="slide1.xml"/><Relationship Id="rId11" Type="http://schemas.openxmlformats.org/officeDocument/2006/relationships/slide" Target="slide7.xml"/><Relationship Id="rId24" Type="http://schemas.openxmlformats.org/officeDocument/2006/relationships/slide" Target="slide20.xml"/><Relationship Id="rId5" Type="http://schemas.openxmlformats.org/officeDocument/2006/relationships/notesSlide" Target="../notesSlides/notesSlide2.xml"/><Relationship Id="rId15" Type="http://schemas.openxmlformats.org/officeDocument/2006/relationships/slide" Target="slide11.xml"/><Relationship Id="rId23" Type="http://schemas.openxmlformats.org/officeDocument/2006/relationships/slide" Target="slide19.xml"/><Relationship Id="rId28" Type="http://schemas.openxmlformats.org/officeDocument/2006/relationships/image" Target="../media/image3.jpg"/><Relationship Id="rId10" Type="http://schemas.openxmlformats.org/officeDocument/2006/relationships/slide" Target="slide6.xml"/><Relationship Id="rId19" Type="http://schemas.openxmlformats.org/officeDocument/2006/relationships/slide" Target="slide15.xml"/><Relationship Id="rId4" Type="http://schemas.openxmlformats.org/officeDocument/2006/relationships/slideLayout" Target="../slideLayouts/slideLayout13.xml"/><Relationship Id="rId9" Type="http://schemas.openxmlformats.org/officeDocument/2006/relationships/slide" Target="slide5.xml"/><Relationship Id="rId14" Type="http://schemas.openxmlformats.org/officeDocument/2006/relationships/slide" Target="slide10.xml"/><Relationship Id="rId22" Type="http://schemas.openxmlformats.org/officeDocument/2006/relationships/slide" Target="slide18.xml"/><Relationship Id="rId27" Type="http://schemas.openxmlformats.org/officeDocument/2006/relationships/slide" Target="slide25.xml"/></Relationships>
</file>

<file path=ppt/slides/_rels/slide20.xml.rels><?xml version="1.0" encoding="UTF-8" standalone="yes"?>
<Relationships xmlns="http://schemas.openxmlformats.org/package/2006/relationships"><Relationship Id="rId8" Type="http://schemas.openxmlformats.org/officeDocument/2006/relationships/tags" Target="../tags/tag64.xml"/><Relationship Id="rId13" Type="http://schemas.openxmlformats.org/officeDocument/2006/relationships/tags" Target="../tags/tag69.xml"/><Relationship Id="rId18" Type="http://schemas.openxmlformats.org/officeDocument/2006/relationships/tags" Target="../tags/tag74.xml"/><Relationship Id="rId3" Type="http://schemas.openxmlformats.org/officeDocument/2006/relationships/tags" Target="../tags/tag59.xml"/><Relationship Id="rId21" Type="http://schemas.openxmlformats.org/officeDocument/2006/relationships/slide" Target="slide21.xml"/><Relationship Id="rId7" Type="http://schemas.openxmlformats.org/officeDocument/2006/relationships/tags" Target="../tags/tag63.xml"/><Relationship Id="rId12" Type="http://schemas.openxmlformats.org/officeDocument/2006/relationships/tags" Target="../tags/tag68.xml"/><Relationship Id="rId17" Type="http://schemas.openxmlformats.org/officeDocument/2006/relationships/tags" Target="../tags/tag73.xml"/><Relationship Id="rId2" Type="http://schemas.openxmlformats.org/officeDocument/2006/relationships/tags" Target="../tags/tag58.xml"/><Relationship Id="rId16" Type="http://schemas.openxmlformats.org/officeDocument/2006/relationships/tags" Target="../tags/tag72.xml"/><Relationship Id="rId20" Type="http://schemas.openxmlformats.org/officeDocument/2006/relationships/notesSlide" Target="../notesSlides/notesSlide6.xml"/><Relationship Id="rId1" Type="http://schemas.openxmlformats.org/officeDocument/2006/relationships/tags" Target="../tags/tag57.xml"/><Relationship Id="rId6" Type="http://schemas.openxmlformats.org/officeDocument/2006/relationships/tags" Target="../tags/tag62.xml"/><Relationship Id="rId11" Type="http://schemas.openxmlformats.org/officeDocument/2006/relationships/tags" Target="../tags/tag67.xml"/><Relationship Id="rId5" Type="http://schemas.openxmlformats.org/officeDocument/2006/relationships/tags" Target="../tags/tag61.xml"/><Relationship Id="rId15" Type="http://schemas.openxmlformats.org/officeDocument/2006/relationships/tags" Target="../tags/tag71.xml"/><Relationship Id="rId10" Type="http://schemas.openxmlformats.org/officeDocument/2006/relationships/tags" Target="../tags/tag66.xml"/><Relationship Id="rId19" Type="http://schemas.openxmlformats.org/officeDocument/2006/relationships/slideLayout" Target="../slideLayouts/slideLayout6.xml"/><Relationship Id="rId4" Type="http://schemas.openxmlformats.org/officeDocument/2006/relationships/tags" Target="../tags/tag60.xml"/><Relationship Id="rId9" Type="http://schemas.openxmlformats.org/officeDocument/2006/relationships/tags" Target="../tags/tag65.xml"/><Relationship Id="rId14" Type="http://schemas.openxmlformats.org/officeDocument/2006/relationships/tags" Target="../tags/tag70.xml"/><Relationship Id="rId22" Type="http://schemas.openxmlformats.org/officeDocument/2006/relationships/image" Target="../media/image9.png"/></Relationships>
</file>

<file path=ppt/slides/_rels/slide21.xml.rels><?xml version="1.0" encoding="UTF-8" standalone="yes"?>
<Relationships xmlns="http://schemas.openxmlformats.org/package/2006/relationships"><Relationship Id="rId8" Type="http://schemas.openxmlformats.org/officeDocument/2006/relationships/tags" Target="../tags/tag82.xml"/><Relationship Id="rId13" Type="http://schemas.openxmlformats.org/officeDocument/2006/relationships/hyperlink" Target="https://www.piriform.com/recuva" TargetMode="External"/><Relationship Id="rId18" Type="http://schemas.openxmlformats.org/officeDocument/2006/relationships/hyperlink" Target="http://download.stellarinfo.com/stellar/StellarPhoenixMacRecoveryIntel.dmg.zip" TargetMode="External"/><Relationship Id="rId3" Type="http://schemas.openxmlformats.org/officeDocument/2006/relationships/tags" Target="../tags/tag77.xml"/><Relationship Id="rId21" Type="http://schemas.openxmlformats.org/officeDocument/2006/relationships/slide" Target="slide3.xml"/><Relationship Id="rId7" Type="http://schemas.openxmlformats.org/officeDocument/2006/relationships/tags" Target="../tags/tag81.xml"/><Relationship Id="rId12" Type="http://schemas.openxmlformats.org/officeDocument/2006/relationships/slideLayout" Target="../slideLayouts/slideLayout7.xml"/><Relationship Id="rId17" Type="http://schemas.openxmlformats.org/officeDocument/2006/relationships/hyperlink" Target="http://www.r-tt.com/fr/data_recovery_linux/Download.shtml" TargetMode="External"/><Relationship Id="rId2" Type="http://schemas.openxmlformats.org/officeDocument/2006/relationships/tags" Target="../tags/tag76.xml"/><Relationship Id="rId16" Type="http://schemas.openxmlformats.org/officeDocument/2006/relationships/hyperlink" Target="http://www.r-studio.com/fr/" TargetMode="External"/><Relationship Id="rId20" Type="http://schemas.openxmlformats.org/officeDocument/2006/relationships/hyperlink" Target="http://download.stellarinfo.com/stellar/StellarPhoenixDataRecoveryforiOS.exe" TargetMode="External"/><Relationship Id="rId1" Type="http://schemas.openxmlformats.org/officeDocument/2006/relationships/tags" Target="../tags/tag75.xml"/><Relationship Id="rId6" Type="http://schemas.openxmlformats.org/officeDocument/2006/relationships/tags" Target="../tags/tag80.xml"/><Relationship Id="rId11" Type="http://schemas.openxmlformats.org/officeDocument/2006/relationships/tags" Target="../tags/tag85.xml"/><Relationship Id="rId5" Type="http://schemas.openxmlformats.org/officeDocument/2006/relationships/tags" Target="../tags/tag79.xml"/><Relationship Id="rId15" Type="http://schemas.openxmlformats.org/officeDocument/2006/relationships/hyperlink" Target="http://download.glarysoft.com/gunsetup.exe" TargetMode="External"/><Relationship Id="rId23" Type="http://schemas.openxmlformats.org/officeDocument/2006/relationships/image" Target="../media/image10.png"/><Relationship Id="rId10" Type="http://schemas.openxmlformats.org/officeDocument/2006/relationships/tags" Target="../tags/tag84.xml"/><Relationship Id="rId19" Type="http://schemas.openxmlformats.org/officeDocument/2006/relationships/hyperlink" Target="http://www.r-tt.com/downloads/RStudio4_i.dmg" TargetMode="External"/><Relationship Id="rId4" Type="http://schemas.openxmlformats.org/officeDocument/2006/relationships/tags" Target="../tags/tag78.xml"/><Relationship Id="rId9" Type="http://schemas.openxmlformats.org/officeDocument/2006/relationships/tags" Target="../tags/tag83.xml"/><Relationship Id="rId14" Type="http://schemas.openxmlformats.org/officeDocument/2006/relationships/hyperlink" Target="http://www.stellarinfo.com/partition-recovery.htm?gclid=CMaQkveTjcUCFQbItAodGToATw" TargetMode="External"/><Relationship Id="rId22"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tags" Target="../tags/tag88.xml"/><Relationship Id="rId7" Type="http://schemas.openxmlformats.org/officeDocument/2006/relationships/image" Target="../media/image8.png"/><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image" Target="../media/image5.png"/><Relationship Id="rId5" Type="http://schemas.openxmlformats.org/officeDocument/2006/relationships/slideLayout" Target="../slideLayouts/slideLayout6.xml"/><Relationship Id="rId4" Type="http://schemas.openxmlformats.org/officeDocument/2006/relationships/tags" Target="../tags/tag89.xml"/></Relationships>
</file>

<file path=ppt/slides/_rels/slide23.xml.rels><?xml version="1.0" encoding="UTF-8" standalone="yes"?>
<Relationships xmlns="http://schemas.openxmlformats.org/package/2006/relationships"><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 Id="rId4"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4.xml"/><Relationship Id="rId1" Type="http://schemas.openxmlformats.org/officeDocument/2006/relationships/tags" Target="../tags/tag93.xml"/><Relationship Id="rId5" Type="http://schemas.openxmlformats.org/officeDocument/2006/relationships/image" Target="../media/image2.gif"/><Relationship Id="rId4" Type="http://schemas.openxmlformats.org/officeDocument/2006/relationships/slide" Target="slide3.xml"/></Relationships>
</file>

<file path=ppt/slides/_rels/slide25.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5" Type="http://schemas.openxmlformats.org/officeDocument/2006/relationships/slideLayout" Target="../slideLayouts/slideLayout7.xml"/><Relationship Id="rId4" Type="http://schemas.openxmlformats.org/officeDocument/2006/relationships/tags" Target="../tags/tag98.xml"/></Relationships>
</file>

<file path=ppt/slides/_rels/slide26.xml.rels><?xml version="1.0" encoding="UTF-8" standalone="yes"?>
<Relationships xmlns="http://schemas.openxmlformats.org/package/2006/relationships"><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slideLayout" Target="../slideLayouts/slideLayout7.xml"/><Relationship Id="rId5" Type="http://schemas.openxmlformats.org/officeDocument/2006/relationships/tags" Target="../tags/tag103.xml"/><Relationship Id="rId4" Type="http://schemas.openxmlformats.org/officeDocument/2006/relationships/tags" Target="../tags/tag102.xml"/></Relationships>
</file>

<file path=ppt/slides/_rels/slide27.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slideLayout" Target="../slideLayouts/slideLayout7.xml"/><Relationship Id="rId5" Type="http://schemas.openxmlformats.org/officeDocument/2006/relationships/tags" Target="../tags/tag108.xml"/><Relationship Id="rId4" Type="http://schemas.openxmlformats.org/officeDocument/2006/relationships/tags" Target="../tags/tag107.xml"/></Relationships>
</file>

<file path=ppt/slides/_rels/slide28.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slideLayout" Target="../slideLayouts/slideLayout7.xml"/><Relationship Id="rId5" Type="http://schemas.openxmlformats.org/officeDocument/2006/relationships/tags" Target="../tags/tag113.xml"/><Relationship Id="rId4" Type="http://schemas.openxmlformats.org/officeDocument/2006/relationships/tags" Target="../tags/tag112.xml"/></Relationships>
</file>

<file path=ppt/slides/_rels/slide29.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16.xml"/><Relationship Id="rId7" Type="http://schemas.openxmlformats.org/officeDocument/2006/relationships/tags" Target="../tags/tag120.xml"/><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slideLayout" Target="../slideLayouts/slideLayout7.xml"/><Relationship Id="rId5" Type="http://schemas.openxmlformats.org/officeDocument/2006/relationships/tags" Target="../tags/tag125.xml"/><Relationship Id="rId4" Type="http://schemas.openxmlformats.org/officeDocument/2006/relationships/tags" Target="../tags/tag124.xml"/></Relationships>
</file>

<file path=ppt/slides/_rels/slide31.xml.rels><?xml version="1.0" encoding="UTF-8" standalone="yes"?>
<Relationships xmlns="http://schemas.openxmlformats.org/package/2006/relationships"><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slideLayout" Target="../slideLayouts/slideLayout7.xml"/><Relationship Id="rId5" Type="http://schemas.openxmlformats.org/officeDocument/2006/relationships/tags" Target="../tags/tag130.xml"/><Relationship Id="rId4" Type="http://schemas.openxmlformats.org/officeDocument/2006/relationships/tags" Target="../tags/tag129.xml"/></Relationships>
</file>

<file path=ppt/slides/_rels/slide32.xml.rels><?xml version="1.0" encoding="UTF-8" standalone="yes"?>
<Relationships xmlns="http://schemas.openxmlformats.org/package/2006/relationships"><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slideLayout" Target="../slideLayouts/slideLayout7.xml"/><Relationship Id="rId5" Type="http://schemas.openxmlformats.org/officeDocument/2006/relationships/tags" Target="../tags/tag135.xml"/><Relationship Id="rId4" Type="http://schemas.openxmlformats.org/officeDocument/2006/relationships/tags" Target="../tags/tag13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4.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image" Target="../media/image7.jpg"/><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image" Target="../media/image6.jpg"/><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image" Target="../media/image5.png"/><Relationship Id="rId5" Type="http://schemas.openxmlformats.org/officeDocument/2006/relationships/tags" Target="../tags/tag20.xml"/><Relationship Id="rId10" Type="http://schemas.openxmlformats.org/officeDocument/2006/relationships/slideLayout" Target="../slideLayouts/slideLayout6.xml"/><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6.xml"/><Relationship Id="rId1" Type="http://schemas.openxmlformats.org/officeDocument/2006/relationships/tags" Target="../tags/tag25.xml"/></Relationships>
</file>

<file path=ppt/slides/_rels/slide9.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idx="4294967295"/>
            <p:custDataLst>
              <p:tags r:id="rId1"/>
            </p:custDataLst>
          </p:nvPr>
        </p:nvSpPr>
        <p:spPr>
          <a:xfrm>
            <a:off x="251619" y="2744788"/>
            <a:ext cx="8640762" cy="1368425"/>
          </a:xfrm>
        </p:spPr>
        <p:style>
          <a:lnRef idx="2">
            <a:schemeClr val="accent2"/>
          </a:lnRef>
          <a:fillRef idx="1">
            <a:schemeClr val="lt1"/>
          </a:fillRef>
          <a:effectRef idx="0">
            <a:schemeClr val="accent2"/>
          </a:effectRef>
          <a:fontRef idx="minor">
            <a:schemeClr val="dk1"/>
          </a:fontRef>
        </p:style>
        <p:txBody>
          <a:bodyPr>
            <a:normAutofit/>
          </a:bodyPr>
          <a:lstStyle/>
          <a:p>
            <a:r>
              <a:rPr lang="fr-BE" dirty="0" smtClean="0"/>
              <a:t>Les logiciels de récupérations</a:t>
            </a:r>
            <a:endParaRPr lang="fr-BE" dirty="0"/>
          </a:p>
        </p:txBody>
      </p:sp>
      <p:sp>
        <p:nvSpPr>
          <p:cNvPr id="2" name="Espace réservé du pied de page 1"/>
          <p:cNvSpPr>
            <a:spLocks noGrp="1"/>
          </p:cNvSpPr>
          <p:nvPr>
            <p:ph type="ftr" sz="quarter" idx="11"/>
            <p:custDataLst>
              <p:tags r:id="rId2"/>
            </p:custDataLst>
          </p:nvPr>
        </p:nvSpPr>
        <p:spPr/>
        <p:txBody>
          <a:bodyPr/>
          <a:lstStyle/>
          <a:p>
            <a:r>
              <a:rPr lang="fr-BE" dirty="0" smtClean="0"/>
              <a:t>Présenté par Cipolla Frédéric</a:t>
            </a:r>
            <a:endParaRPr lang="fr-BE" dirty="0"/>
          </a:p>
        </p:txBody>
      </p:sp>
    </p:spTree>
    <p:extLst>
      <p:ext uri="{BB962C8B-B14F-4D97-AF65-F5344CB8AC3E}">
        <p14:creationId xmlns:p14="http://schemas.microsoft.com/office/powerpoint/2010/main" val="35122047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69540" y="836712"/>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Les avis des </a:t>
            </a:r>
            <a:r>
              <a:rPr lang="fr-BE" dirty="0" smtClean="0">
                <a:solidFill>
                  <a:schemeClr val="dk1"/>
                </a:solidFill>
                <a:latin typeface="+mn-lt"/>
                <a:ea typeface="+mn-ea"/>
                <a:cs typeface="+mn-cs"/>
              </a:rPr>
              <a:t>utilisateurs pour </a:t>
            </a:r>
            <a:br>
              <a:rPr lang="fr-BE" dirty="0" smtClean="0">
                <a:solidFill>
                  <a:schemeClr val="dk1"/>
                </a:solidFill>
                <a:latin typeface="+mn-lt"/>
                <a:ea typeface="+mn-ea"/>
                <a:cs typeface="+mn-cs"/>
              </a:rPr>
            </a:br>
            <a:r>
              <a:rPr lang="fr-BE" dirty="0" smtClean="0">
                <a:solidFill>
                  <a:schemeClr val="dk1"/>
                </a:solidFill>
                <a:latin typeface="+mn-lt"/>
                <a:ea typeface="+mn-ea"/>
                <a:cs typeface="+mn-cs"/>
              </a:rPr>
              <a:t>Recuva (avis n°2)</a:t>
            </a:r>
            <a:endParaRPr lang="fr-BE" dirty="0">
              <a:solidFill>
                <a:schemeClr val="dk1"/>
              </a:solidFill>
              <a:latin typeface="+mn-lt"/>
              <a:ea typeface="+mn-ea"/>
              <a:cs typeface="+mn-cs"/>
            </a:endParaRPr>
          </a:p>
        </p:txBody>
      </p:sp>
      <p:sp>
        <p:nvSpPr>
          <p:cNvPr id="6" name="Rectangle 5"/>
          <p:cNvSpPr/>
          <p:nvPr>
            <p:custDataLst>
              <p:tags r:id="rId2"/>
            </p:custDataLst>
          </p:nvPr>
        </p:nvSpPr>
        <p:spPr>
          <a:xfrm>
            <a:off x="435818" y="2420888"/>
            <a:ext cx="8308404" cy="2031325"/>
          </a:xfrm>
          <a:prstGeom prst="rect">
            <a:avLst/>
          </a:prstGeom>
        </p:spPr>
        <p:txBody>
          <a:bodyPr wrap="square">
            <a:spAutoFit/>
          </a:bodyPr>
          <a:lstStyle/>
          <a:p>
            <a:r>
              <a:rPr lang="fr-BE" dirty="0" err="1" smtClean="0"/>
              <a:t>Kalystelio</a:t>
            </a:r>
            <a:r>
              <a:rPr lang="fr-BE" dirty="0" smtClean="0"/>
              <a:t> posté </a:t>
            </a:r>
            <a:r>
              <a:rPr lang="fr-BE" dirty="0"/>
              <a:t>le 03/01/2014 04:03:23</a:t>
            </a:r>
          </a:p>
          <a:p>
            <a:r>
              <a:rPr lang="fr-BE" dirty="0" smtClean="0"/>
              <a:t>Je </a:t>
            </a:r>
            <a:r>
              <a:rPr lang="fr-BE" dirty="0"/>
              <a:t>ne comprends pas pourquoi </a:t>
            </a:r>
            <a:r>
              <a:rPr lang="fr-BE" dirty="0" err="1"/>
              <a:t>undelete</a:t>
            </a:r>
            <a:r>
              <a:rPr lang="fr-BE" dirty="0"/>
              <a:t> 360 ne retrouve pas des photos que je viens d'effacer</a:t>
            </a:r>
            <a:r>
              <a:rPr lang="fr-BE" dirty="0" smtClean="0"/>
              <a:t>. J'ai télécharger un </a:t>
            </a:r>
            <a:r>
              <a:rPr lang="fr-BE" dirty="0"/>
              <a:t>autre logiciel, dont j'ai oublié le nom, similaire à </a:t>
            </a:r>
            <a:r>
              <a:rPr lang="fr-BE" dirty="0" err="1"/>
              <a:t>undelete</a:t>
            </a:r>
            <a:r>
              <a:rPr lang="fr-BE" dirty="0"/>
              <a:t>, qui ne retrouve </a:t>
            </a:r>
            <a:r>
              <a:rPr lang="fr-BE" dirty="0" smtClean="0"/>
              <a:t>pas</a:t>
            </a:r>
            <a:r>
              <a:rPr lang="fr-BE" dirty="0"/>
              <a:t>, non plus les photos.je suis arrivé dans mes recherches, sur ce logiciel</a:t>
            </a:r>
            <a:r>
              <a:rPr lang="fr-BE" dirty="0" smtClean="0"/>
              <a:t>. Je </a:t>
            </a:r>
            <a:r>
              <a:rPr lang="fr-BE" dirty="0"/>
              <a:t>l'ai testé et......il a retrouvé 100% d'un fichier photo que je venais d'effacer (formats </a:t>
            </a:r>
            <a:r>
              <a:rPr lang="fr-BE" dirty="0" err="1"/>
              <a:t>Raw</a:t>
            </a:r>
            <a:r>
              <a:rPr lang="fr-BE" dirty="0"/>
              <a:t> et </a:t>
            </a:r>
            <a:r>
              <a:rPr lang="fr-BE" dirty="0" err="1"/>
              <a:t>Jpeg</a:t>
            </a:r>
            <a:r>
              <a:rPr lang="fr-BE" dirty="0"/>
              <a:t>)....A utiliser sans modération......</a:t>
            </a:r>
          </a:p>
        </p:txBody>
      </p:sp>
      <p:sp>
        <p:nvSpPr>
          <p:cNvPr id="7" name="ZoneTexte 6"/>
          <p:cNvSpPr txBox="1"/>
          <p:nvPr>
            <p:custDataLst>
              <p:tags r:id="rId3"/>
            </p:custDataLst>
          </p:nvPr>
        </p:nvSpPr>
        <p:spPr>
          <a:xfrm>
            <a:off x="4861545" y="4459456"/>
            <a:ext cx="3744416" cy="369332"/>
          </a:xfrm>
          <a:prstGeom prst="rect">
            <a:avLst/>
          </a:prstGeom>
          <a:noFill/>
        </p:spPr>
        <p:txBody>
          <a:bodyPr wrap="square" rtlCol="0">
            <a:spAutoFit/>
          </a:bodyPr>
          <a:lstStyle/>
          <a:p>
            <a:r>
              <a:rPr lang="fr-BE" i="1" dirty="0" smtClean="0"/>
              <a:t>Source: http</a:t>
            </a:r>
            <a:r>
              <a:rPr lang="fr-BE" i="1" dirty="0"/>
              <a:t>://www.01net.com</a:t>
            </a:r>
          </a:p>
        </p:txBody>
      </p:sp>
    </p:spTree>
    <p:extLst>
      <p:ext uri="{BB962C8B-B14F-4D97-AF65-F5344CB8AC3E}">
        <p14:creationId xmlns:p14="http://schemas.microsoft.com/office/powerpoint/2010/main" val="1149689282"/>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908720"/>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en-US" dirty="0">
                <a:solidFill>
                  <a:schemeClr val="dk1"/>
                </a:solidFill>
                <a:latin typeface="+mn-lt"/>
                <a:ea typeface="+mn-ea"/>
                <a:cs typeface="+mn-cs"/>
              </a:rPr>
              <a:t>Stellar Phoenix Windows Data Recovery Home</a:t>
            </a:r>
          </a:p>
        </p:txBody>
      </p:sp>
      <p:graphicFrame>
        <p:nvGraphicFramePr>
          <p:cNvPr id="6" name="Tableau 5"/>
          <p:cNvGraphicFramePr>
            <a:graphicFrameLocks noGrp="1"/>
          </p:cNvGraphicFramePr>
          <p:nvPr>
            <p:custDataLst>
              <p:tags r:id="rId2"/>
            </p:custDataLst>
            <p:extLst>
              <p:ext uri="{D42A27DB-BD31-4B8C-83A1-F6EECF244321}">
                <p14:modId xmlns:p14="http://schemas.microsoft.com/office/powerpoint/2010/main" val="250510543"/>
              </p:ext>
            </p:extLst>
          </p:nvPr>
        </p:nvGraphicFramePr>
        <p:xfrm>
          <a:off x="1691680" y="2636912"/>
          <a:ext cx="6096000" cy="3291840"/>
        </p:xfrm>
        <a:graphic>
          <a:graphicData uri="http://schemas.openxmlformats.org/drawingml/2006/table">
            <a:tbl>
              <a:tblPr firstRow="1" bandRow="1">
                <a:tableStyleId>{5C22544A-7EE6-4342-B048-85BDC9FD1C3A}</a:tableStyleId>
              </a:tblPr>
              <a:tblGrid>
                <a:gridCol w="3048000"/>
                <a:gridCol w="3048000"/>
              </a:tblGrid>
              <a:tr h="355064">
                <a:tc>
                  <a:txBody>
                    <a:bodyPr/>
                    <a:lstStyle/>
                    <a:p>
                      <a:pPr algn="ctr"/>
                      <a:r>
                        <a:rPr lang="fr-BE" sz="2400" b="1" kern="1200" dirty="0" smtClean="0">
                          <a:solidFill>
                            <a:schemeClr val="tx1"/>
                          </a:solidFill>
                          <a:latin typeface="+mn-lt"/>
                          <a:ea typeface="+mn-ea"/>
                          <a:cs typeface="+mn-cs"/>
                        </a:rPr>
                        <a:t>Avantages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fr-BE" sz="2400" b="1" kern="1200" dirty="0" smtClean="0">
                          <a:solidFill>
                            <a:schemeClr val="tx1"/>
                          </a:solidFill>
                          <a:latin typeface="+mn-lt"/>
                          <a:ea typeface="+mn-ea"/>
                          <a:cs typeface="+mn-cs"/>
                        </a:rPr>
                        <a:t>inconvénients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55064">
                <a:tc>
                  <a:txBody>
                    <a:bodyPr/>
                    <a:lstStyle/>
                    <a:p>
                      <a:pPr algn="ctr"/>
                      <a:r>
                        <a:rPr lang="fr-BE" sz="2400" b="1" kern="1200" dirty="0" smtClean="0">
                          <a:solidFill>
                            <a:srgbClr val="00B050"/>
                          </a:solidFill>
                          <a:latin typeface="+mn-lt"/>
                          <a:ea typeface="+mn-ea"/>
                          <a:cs typeface="+mn-cs"/>
                        </a:rPr>
                        <a:t>Interface simple</a:t>
                      </a: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400" b="1" kern="1200" dirty="0" smtClean="0">
                          <a:solidFill>
                            <a:srgbClr val="C00000"/>
                          </a:solidFill>
                          <a:latin typeface="+mn-lt"/>
                          <a:ea typeface="+mn-ea"/>
                          <a:cs typeface="+mn-cs"/>
                        </a:rPr>
                        <a:t>Payant</a:t>
                      </a: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BE" sz="2400" b="1" kern="1200" dirty="0" smtClean="0">
                          <a:solidFill>
                            <a:srgbClr val="C00000"/>
                          </a:solidFill>
                          <a:latin typeface="+mn-lt"/>
                          <a:ea typeface="+mn-ea"/>
                          <a:cs typeface="+mn-cs"/>
                        </a:rPr>
                        <a:t>Ne</a:t>
                      </a:r>
                      <a:r>
                        <a:rPr lang="fr-BE" sz="2400" b="1" kern="1200" baseline="0" dirty="0" smtClean="0">
                          <a:solidFill>
                            <a:srgbClr val="C00000"/>
                          </a:solidFill>
                          <a:latin typeface="+mn-lt"/>
                          <a:ea typeface="+mn-ea"/>
                          <a:cs typeface="+mn-cs"/>
                        </a:rPr>
                        <a:t> trouve rien ou ne récupère pas correctement les fichier</a:t>
                      </a: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BE" sz="2400" b="1" kern="1200" baseline="0" dirty="0" smtClean="0">
                          <a:solidFill>
                            <a:srgbClr val="C00000"/>
                          </a:solidFill>
                          <a:latin typeface="+mn-lt"/>
                          <a:ea typeface="+mn-ea"/>
                          <a:cs typeface="+mn-cs"/>
                        </a:rPr>
                        <a:t>Uniquement en Anglais</a:t>
                      </a:r>
                      <a:endParaRPr lang="fr-BE" sz="2400" b="1" kern="1200" baseline="0" dirty="0">
                        <a:solidFill>
                          <a:srgbClr val="C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830816828"/>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80107" y="980728"/>
            <a:ext cx="8640960" cy="133387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fontScale="90000"/>
          </a:bodyPr>
          <a:lstStyle/>
          <a:p>
            <a:r>
              <a:rPr lang="fr-BE" dirty="0">
                <a:solidFill>
                  <a:schemeClr val="dk1"/>
                </a:solidFill>
                <a:latin typeface="+mn-lt"/>
                <a:ea typeface="+mn-ea"/>
                <a:cs typeface="+mn-cs"/>
              </a:rPr>
              <a:t>Les avis des utilisateurs </a:t>
            </a:r>
            <a:r>
              <a:rPr lang="fr-BE" dirty="0" smtClean="0">
                <a:solidFill>
                  <a:schemeClr val="dk1"/>
                </a:solidFill>
                <a:latin typeface="+mn-lt"/>
                <a:ea typeface="+mn-ea"/>
                <a:cs typeface="+mn-cs"/>
              </a:rPr>
              <a:t>pour </a:t>
            </a:r>
            <a:r>
              <a:rPr lang="fr-BE" dirty="0">
                <a:solidFill>
                  <a:schemeClr val="dk1"/>
                </a:solidFill>
                <a:latin typeface="+mn-lt"/>
                <a:ea typeface="+mn-ea"/>
                <a:cs typeface="+mn-cs"/>
              </a:rPr>
              <a:t/>
            </a:r>
            <a:br>
              <a:rPr lang="fr-BE" dirty="0">
                <a:solidFill>
                  <a:schemeClr val="dk1"/>
                </a:solidFill>
                <a:latin typeface="+mn-lt"/>
                <a:ea typeface="+mn-ea"/>
                <a:cs typeface="+mn-cs"/>
              </a:rPr>
            </a:br>
            <a:r>
              <a:rPr lang="fr-BE" dirty="0" err="1" smtClean="0">
                <a:solidFill>
                  <a:schemeClr val="dk1"/>
                </a:solidFill>
                <a:latin typeface="+mn-lt"/>
                <a:ea typeface="+mn-ea"/>
                <a:cs typeface="+mn-cs"/>
              </a:rPr>
              <a:t>Stellar</a:t>
            </a:r>
            <a:r>
              <a:rPr lang="fr-BE" dirty="0" smtClean="0">
                <a:solidFill>
                  <a:schemeClr val="dk1"/>
                </a:solidFill>
                <a:latin typeface="+mn-lt"/>
                <a:ea typeface="+mn-ea"/>
                <a:cs typeface="+mn-cs"/>
              </a:rPr>
              <a:t> </a:t>
            </a:r>
            <a:r>
              <a:rPr lang="fr-BE" dirty="0" err="1">
                <a:solidFill>
                  <a:schemeClr val="dk1"/>
                </a:solidFill>
                <a:latin typeface="+mn-lt"/>
                <a:ea typeface="+mn-ea"/>
                <a:cs typeface="+mn-cs"/>
              </a:rPr>
              <a:t>Phoenix</a:t>
            </a:r>
            <a:r>
              <a:rPr lang="fr-BE" dirty="0">
                <a:solidFill>
                  <a:schemeClr val="dk1"/>
                </a:solidFill>
                <a:latin typeface="+mn-lt"/>
                <a:ea typeface="+mn-ea"/>
                <a:cs typeface="+mn-cs"/>
              </a:rPr>
              <a:t> </a:t>
            </a:r>
            <a:r>
              <a:rPr lang="fr-BE" dirty="0" smtClean="0">
                <a:solidFill>
                  <a:schemeClr val="dk1"/>
                </a:solidFill>
                <a:latin typeface="+mn-lt"/>
                <a:ea typeface="+mn-ea"/>
                <a:cs typeface="+mn-cs"/>
              </a:rPr>
              <a:t>Data </a:t>
            </a:r>
            <a:r>
              <a:rPr lang="fr-BE" dirty="0" err="1">
                <a:solidFill>
                  <a:schemeClr val="dk1"/>
                </a:solidFill>
                <a:latin typeface="+mn-lt"/>
                <a:ea typeface="+mn-ea"/>
                <a:cs typeface="+mn-cs"/>
              </a:rPr>
              <a:t>Recovery</a:t>
            </a:r>
            <a:r>
              <a:rPr lang="fr-BE" dirty="0">
                <a:solidFill>
                  <a:schemeClr val="dk1"/>
                </a:solidFill>
                <a:latin typeface="+mn-lt"/>
                <a:ea typeface="+mn-ea"/>
                <a:cs typeface="+mn-cs"/>
              </a:rPr>
              <a:t> </a:t>
            </a:r>
            <a:r>
              <a:rPr lang="fr-BE" dirty="0" smtClean="0">
                <a:solidFill>
                  <a:schemeClr val="dk1"/>
                </a:solidFill>
                <a:latin typeface="+mn-lt"/>
                <a:ea typeface="+mn-ea"/>
                <a:cs typeface="+mn-cs"/>
              </a:rPr>
              <a:t>Home (avis n°1)</a:t>
            </a:r>
            <a:endParaRPr lang="fr-BE" dirty="0">
              <a:solidFill>
                <a:schemeClr val="dk1"/>
              </a:solidFill>
              <a:latin typeface="+mn-lt"/>
              <a:ea typeface="+mn-ea"/>
              <a:cs typeface="+mn-cs"/>
            </a:endParaRPr>
          </a:p>
        </p:txBody>
      </p:sp>
      <p:sp>
        <p:nvSpPr>
          <p:cNvPr id="5" name="ZoneTexte 4"/>
          <p:cNvSpPr txBox="1"/>
          <p:nvPr>
            <p:custDataLst>
              <p:tags r:id="rId2"/>
            </p:custDataLst>
          </p:nvPr>
        </p:nvSpPr>
        <p:spPr>
          <a:xfrm>
            <a:off x="4932040" y="4077072"/>
            <a:ext cx="3744416" cy="369332"/>
          </a:xfrm>
          <a:prstGeom prst="rect">
            <a:avLst/>
          </a:prstGeom>
          <a:noFill/>
        </p:spPr>
        <p:txBody>
          <a:bodyPr wrap="square" rtlCol="0">
            <a:spAutoFit/>
          </a:bodyPr>
          <a:lstStyle/>
          <a:p>
            <a:r>
              <a:rPr lang="fr-BE" i="1" dirty="0" smtClean="0"/>
              <a:t>Source: http</a:t>
            </a:r>
            <a:r>
              <a:rPr lang="fr-BE" i="1" dirty="0"/>
              <a:t>://www.01net.com</a:t>
            </a:r>
          </a:p>
        </p:txBody>
      </p:sp>
      <p:sp>
        <p:nvSpPr>
          <p:cNvPr id="8" name="Rectangle 7"/>
          <p:cNvSpPr/>
          <p:nvPr>
            <p:custDataLst>
              <p:tags r:id="rId3"/>
            </p:custDataLst>
          </p:nvPr>
        </p:nvSpPr>
        <p:spPr>
          <a:xfrm>
            <a:off x="926294" y="2671331"/>
            <a:ext cx="8011491" cy="1231106"/>
          </a:xfrm>
          <a:prstGeom prst="rect">
            <a:avLst/>
          </a:prstGeom>
        </p:spPr>
        <p:txBody>
          <a:bodyPr wrap="square">
            <a:spAutoFit/>
          </a:bodyPr>
          <a:lstStyle/>
          <a:p>
            <a:r>
              <a:rPr lang="fr-BE" dirty="0" smtClean="0"/>
              <a:t>Biker76 (posté </a:t>
            </a:r>
            <a:r>
              <a:rPr lang="fr-BE" dirty="0"/>
              <a:t>le 20/02/2015 </a:t>
            </a:r>
            <a:r>
              <a:rPr lang="fr-BE" dirty="0" smtClean="0"/>
              <a:t>11:33:06)</a:t>
            </a:r>
            <a:endParaRPr lang="fr-BE" dirty="0"/>
          </a:p>
          <a:p>
            <a:r>
              <a:rPr lang="fr-BE" dirty="0"/>
              <a:t>Bonjour. Celui qui dit </a:t>
            </a:r>
            <a:r>
              <a:rPr lang="fr-BE" sz="2000" dirty="0"/>
              <a:t>que</a:t>
            </a:r>
            <a:r>
              <a:rPr lang="fr-BE" dirty="0"/>
              <a:t> ce logiciel est formidable, c'est de l'intoxication, il fait partie du personnel de la société. </a:t>
            </a:r>
            <a:endParaRPr lang="fr-BE" dirty="0" smtClean="0"/>
          </a:p>
          <a:p>
            <a:r>
              <a:rPr lang="fr-BE" dirty="0" smtClean="0"/>
              <a:t>Ce </a:t>
            </a:r>
            <a:r>
              <a:rPr lang="fr-BE" dirty="0"/>
              <a:t>logiciel est une arnaque.</a:t>
            </a:r>
          </a:p>
        </p:txBody>
      </p:sp>
    </p:spTree>
    <p:extLst>
      <p:ext uri="{BB962C8B-B14F-4D97-AF65-F5344CB8AC3E}">
        <p14:creationId xmlns:p14="http://schemas.microsoft.com/office/powerpoint/2010/main" val="1014517586"/>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185241" y="836712"/>
            <a:ext cx="8640960" cy="133387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fontScale="90000"/>
          </a:bodyPr>
          <a:lstStyle/>
          <a:p>
            <a:r>
              <a:rPr lang="fr-BE" dirty="0">
                <a:solidFill>
                  <a:schemeClr val="dk1"/>
                </a:solidFill>
                <a:latin typeface="+mn-lt"/>
                <a:ea typeface="+mn-ea"/>
                <a:cs typeface="+mn-cs"/>
              </a:rPr>
              <a:t>Les avis des utilisateurs pour </a:t>
            </a:r>
            <a:br>
              <a:rPr lang="fr-BE" dirty="0">
                <a:solidFill>
                  <a:schemeClr val="dk1"/>
                </a:solidFill>
                <a:latin typeface="+mn-lt"/>
                <a:ea typeface="+mn-ea"/>
                <a:cs typeface="+mn-cs"/>
              </a:rPr>
            </a:br>
            <a:r>
              <a:rPr lang="fr-BE" dirty="0" err="1" smtClean="0">
                <a:solidFill>
                  <a:schemeClr val="dk1"/>
                </a:solidFill>
                <a:latin typeface="+mn-lt"/>
                <a:ea typeface="+mn-ea"/>
                <a:cs typeface="+mn-cs"/>
              </a:rPr>
              <a:t>Stellar</a:t>
            </a:r>
            <a:r>
              <a:rPr lang="fr-BE" dirty="0" smtClean="0">
                <a:solidFill>
                  <a:schemeClr val="dk1"/>
                </a:solidFill>
                <a:latin typeface="+mn-lt"/>
                <a:ea typeface="+mn-ea"/>
                <a:cs typeface="+mn-cs"/>
              </a:rPr>
              <a:t> </a:t>
            </a:r>
            <a:r>
              <a:rPr lang="fr-BE" dirty="0" err="1">
                <a:solidFill>
                  <a:schemeClr val="dk1"/>
                </a:solidFill>
                <a:latin typeface="+mn-lt"/>
                <a:ea typeface="+mn-ea"/>
                <a:cs typeface="+mn-cs"/>
              </a:rPr>
              <a:t>Phoenix</a:t>
            </a:r>
            <a:r>
              <a:rPr lang="fr-BE" dirty="0">
                <a:solidFill>
                  <a:schemeClr val="dk1"/>
                </a:solidFill>
                <a:latin typeface="+mn-lt"/>
                <a:ea typeface="+mn-ea"/>
                <a:cs typeface="+mn-cs"/>
              </a:rPr>
              <a:t> </a:t>
            </a:r>
            <a:r>
              <a:rPr lang="fr-BE" dirty="0" smtClean="0">
                <a:solidFill>
                  <a:schemeClr val="dk1"/>
                </a:solidFill>
                <a:latin typeface="+mn-lt"/>
                <a:ea typeface="+mn-ea"/>
                <a:cs typeface="+mn-cs"/>
              </a:rPr>
              <a:t>Data </a:t>
            </a:r>
            <a:r>
              <a:rPr lang="fr-BE" dirty="0" err="1">
                <a:solidFill>
                  <a:schemeClr val="dk1"/>
                </a:solidFill>
                <a:latin typeface="+mn-lt"/>
                <a:ea typeface="+mn-ea"/>
                <a:cs typeface="+mn-cs"/>
              </a:rPr>
              <a:t>Recovery</a:t>
            </a:r>
            <a:r>
              <a:rPr lang="fr-BE" dirty="0">
                <a:solidFill>
                  <a:schemeClr val="dk1"/>
                </a:solidFill>
                <a:latin typeface="+mn-lt"/>
                <a:ea typeface="+mn-ea"/>
                <a:cs typeface="+mn-cs"/>
              </a:rPr>
              <a:t> </a:t>
            </a:r>
            <a:r>
              <a:rPr lang="fr-BE" dirty="0" smtClean="0">
                <a:solidFill>
                  <a:schemeClr val="dk1"/>
                </a:solidFill>
                <a:latin typeface="+mn-lt"/>
                <a:ea typeface="+mn-ea"/>
                <a:cs typeface="+mn-cs"/>
              </a:rPr>
              <a:t>Home (avis n°2)</a:t>
            </a:r>
            <a:endParaRPr lang="fr-BE" dirty="0">
              <a:solidFill>
                <a:schemeClr val="dk1"/>
              </a:solidFill>
              <a:latin typeface="+mn-lt"/>
              <a:ea typeface="+mn-ea"/>
              <a:cs typeface="+mn-cs"/>
            </a:endParaRPr>
          </a:p>
        </p:txBody>
      </p:sp>
      <p:sp>
        <p:nvSpPr>
          <p:cNvPr id="7" name="ZoneTexte 6"/>
          <p:cNvSpPr txBox="1"/>
          <p:nvPr>
            <p:custDataLst>
              <p:tags r:id="rId2"/>
            </p:custDataLst>
          </p:nvPr>
        </p:nvSpPr>
        <p:spPr>
          <a:xfrm>
            <a:off x="5075385" y="5949280"/>
            <a:ext cx="3748484" cy="369332"/>
          </a:xfrm>
          <a:prstGeom prst="rect">
            <a:avLst/>
          </a:prstGeom>
          <a:noFill/>
        </p:spPr>
        <p:txBody>
          <a:bodyPr wrap="square" rtlCol="0">
            <a:spAutoFit/>
          </a:bodyPr>
          <a:lstStyle/>
          <a:p>
            <a:r>
              <a:rPr lang="fr-BE" i="1" dirty="0" smtClean="0"/>
              <a:t>Source: http</a:t>
            </a:r>
            <a:r>
              <a:rPr lang="fr-BE" i="1" dirty="0"/>
              <a:t>://www.01net.com</a:t>
            </a:r>
          </a:p>
        </p:txBody>
      </p:sp>
      <p:sp>
        <p:nvSpPr>
          <p:cNvPr id="9" name="Rectangle 8"/>
          <p:cNvSpPr/>
          <p:nvPr>
            <p:custDataLst>
              <p:tags r:id="rId3"/>
            </p:custDataLst>
          </p:nvPr>
        </p:nvSpPr>
        <p:spPr>
          <a:xfrm>
            <a:off x="561837" y="2368356"/>
            <a:ext cx="8414739" cy="3477875"/>
          </a:xfrm>
          <a:prstGeom prst="rect">
            <a:avLst/>
          </a:prstGeom>
        </p:spPr>
        <p:txBody>
          <a:bodyPr wrap="square">
            <a:spAutoFit/>
          </a:bodyPr>
          <a:lstStyle/>
          <a:p>
            <a:r>
              <a:rPr lang="fr-BE" sz="2000" dirty="0" err="1" smtClean="0"/>
              <a:t>Damzepa</a:t>
            </a:r>
            <a:r>
              <a:rPr lang="fr-BE" sz="2000" dirty="0" smtClean="0"/>
              <a:t> (posté </a:t>
            </a:r>
            <a:r>
              <a:rPr lang="fr-BE" sz="2000" dirty="0"/>
              <a:t>le 15/01/2013 </a:t>
            </a:r>
            <a:r>
              <a:rPr lang="fr-BE" sz="2000" dirty="0" smtClean="0"/>
              <a:t>16:55:43)</a:t>
            </a:r>
            <a:endParaRPr lang="fr-BE" sz="2000" dirty="0"/>
          </a:p>
          <a:p>
            <a:r>
              <a:rPr lang="fr-BE" sz="2000" dirty="0"/>
              <a:t>Ce sont des escrocs! J'utilise le logiciel pour récupérer un fichier .pst, pour sauvegarder le fichier il faut acheter: 159 $: Le fichier récupéré est moins de la moitié de l'original et le tout en vrac dans tous les sens. J'interroge le support, ils disent que si le fichier récupéré est identique à la </a:t>
            </a:r>
            <a:r>
              <a:rPr lang="fr-BE" sz="2000" dirty="0" err="1"/>
              <a:t>preview</a:t>
            </a:r>
            <a:r>
              <a:rPr lang="fr-BE" sz="2000" dirty="0"/>
              <a:t>, ils dégagent toute responsabilité. Je leur dit ce que j'en pense, c'est eux qui me relancent pour les appeler, où ils me disent d'essayer à nouveau. J'essaie à nouveau pour le même résultat, et dans le même temps ils bloquent mon adresse mail sur leur support. Arnaque plus flagrante difficile à trouver!</a:t>
            </a:r>
          </a:p>
        </p:txBody>
      </p:sp>
    </p:spTree>
    <p:extLst>
      <p:ext uri="{BB962C8B-B14F-4D97-AF65-F5344CB8AC3E}">
        <p14:creationId xmlns:p14="http://schemas.microsoft.com/office/powerpoint/2010/main" val="1518386795"/>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836712"/>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err="1"/>
              <a:t>Glary</a:t>
            </a:r>
            <a:r>
              <a:rPr lang="fr-BE" dirty="0"/>
              <a:t> </a:t>
            </a:r>
            <a:r>
              <a:rPr lang="fr-BE" dirty="0" err="1"/>
              <a:t>Undelete</a:t>
            </a:r>
            <a:endParaRPr lang="fr-BE" dirty="0"/>
          </a:p>
        </p:txBody>
      </p:sp>
      <p:graphicFrame>
        <p:nvGraphicFramePr>
          <p:cNvPr id="6" name="Tableau 5"/>
          <p:cNvGraphicFramePr>
            <a:graphicFrameLocks noGrp="1"/>
          </p:cNvGraphicFramePr>
          <p:nvPr>
            <p:custDataLst>
              <p:tags r:id="rId2"/>
            </p:custDataLst>
            <p:extLst>
              <p:ext uri="{D42A27DB-BD31-4B8C-83A1-F6EECF244321}">
                <p14:modId xmlns:p14="http://schemas.microsoft.com/office/powerpoint/2010/main" val="250269419"/>
              </p:ext>
            </p:extLst>
          </p:nvPr>
        </p:nvGraphicFramePr>
        <p:xfrm>
          <a:off x="1547664" y="2492896"/>
          <a:ext cx="6096000" cy="2194560"/>
        </p:xfrm>
        <a:graphic>
          <a:graphicData uri="http://schemas.openxmlformats.org/drawingml/2006/table">
            <a:tbl>
              <a:tblPr firstRow="1" bandRow="1">
                <a:tableStyleId>{5C22544A-7EE6-4342-B048-85BDC9FD1C3A}</a:tableStyleId>
              </a:tblPr>
              <a:tblGrid>
                <a:gridCol w="3048000"/>
                <a:gridCol w="3048000"/>
              </a:tblGrid>
              <a:tr h="355064">
                <a:tc>
                  <a:txBody>
                    <a:bodyPr/>
                    <a:lstStyle/>
                    <a:p>
                      <a:pPr algn="ctr"/>
                      <a:r>
                        <a:rPr lang="fr-BE" sz="2400" b="1" kern="1200" dirty="0" smtClean="0">
                          <a:solidFill>
                            <a:schemeClr val="tx1"/>
                          </a:solidFill>
                          <a:latin typeface="+mn-lt"/>
                          <a:ea typeface="+mn-ea"/>
                          <a:cs typeface="+mn-cs"/>
                        </a:rPr>
                        <a:t>Avantages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fr-BE" sz="2400" b="1" kern="1200" dirty="0" smtClean="0">
                          <a:solidFill>
                            <a:schemeClr val="tx1"/>
                          </a:solidFill>
                          <a:latin typeface="+mn-lt"/>
                          <a:ea typeface="+mn-ea"/>
                          <a:cs typeface="+mn-cs"/>
                        </a:rPr>
                        <a:t>inconvénients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55064">
                <a:tc>
                  <a:txBody>
                    <a:bodyPr/>
                    <a:lstStyle/>
                    <a:p>
                      <a:pPr algn="ctr"/>
                      <a:r>
                        <a:rPr lang="fr-BE" sz="2400" b="1" kern="1200" dirty="0" smtClean="0">
                          <a:solidFill>
                            <a:srgbClr val="00B050"/>
                          </a:solidFill>
                          <a:latin typeface="+mn-lt"/>
                          <a:ea typeface="+mn-ea"/>
                          <a:cs typeface="+mn-cs"/>
                        </a:rPr>
                        <a:t>Gratuit</a:t>
                      </a: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BE" sz="2400" b="1" kern="1200" dirty="0" smtClean="0">
                          <a:solidFill>
                            <a:srgbClr val="C00000"/>
                          </a:solidFill>
                          <a:latin typeface="+mn-lt"/>
                          <a:ea typeface="+mn-ea"/>
                          <a:cs typeface="+mn-cs"/>
                        </a:rPr>
                        <a:t>Un seul type de récupération</a:t>
                      </a:r>
                      <a:endParaRPr lang="fr-BE" sz="2400" b="1" kern="1200" dirty="0">
                        <a:solidFill>
                          <a:srgbClr val="C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r>
                        <a:rPr lang="fr-BE" sz="2400" b="1" kern="1200" dirty="0" smtClean="0">
                          <a:solidFill>
                            <a:srgbClr val="00B050"/>
                          </a:solidFill>
                          <a:latin typeface="+mn-lt"/>
                          <a:ea typeface="+mn-ea"/>
                          <a:cs typeface="+mn-cs"/>
                        </a:rPr>
                        <a:t>Rapide</a:t>
                      </a: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r>
                        <a:rPr lang="fr-BE" sz="2400" b="1" kern="1200" dirty="0" smtClean="0">
                          <a:solidFill>
                            <a:srgbClr val="00B050"/>
                          </a:solidFill>
                          <a:latin typeface="+mn-lt"/>
                          <a:ea typeface="+mn-ea"/>
                          <a:cs typeface="+mn-cs"/>
                        </a:rPr>
                        <a:t>Efficace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239691673"/>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181543" y="980728"/>
            <a:ext cx="8711209" cy="1402035"/>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Les avis des utilisateurs pour </a:t>
            </a:r>
            <a:r>
              <a:rPr lang="fr-BE" dirty="0" smtClean="0">
                <a:solidFill>
                  <a:schemeClr val="dk1"/>
                </a:solidFill>
                <a:latin typeface="+mn-lt"/>
                <a:ea typeface="+mn-ea"/>
                <a:cs typeface="+mn-cs"/>
              </a:rPr>
              <a:t/>
            </a:r>
            <a:br>
              <a:rPr lang="fr-BE" dirty="0" smtClean="0">
                <a:solidFill>
                  <a:schemeClr val="dk1"/>
                </a:solidFill>
                <a:latin typeface="+mn-lt"/>
                <a:ea typeface="+mn-ea"/>
                <a:cs typeface="+mn-cs"/>
              </a:rPr>
            </a:br>
            <a:r>
              <a:rPr lang="fr-BE" dirty="0" err="1" smtClean="0">
                <a:solidFill>
                  <a:schemeClr val="dk1"/>
                </a:solidFill>
                <a:latin typeface="+mn-lt"/>
                <a:ea typeface="+mn-ea"/>
                <a:cs typeface="+mn-cs"/>
              </a:rPr>
              <a:t>Glary</a:t>
            </a:r>
            <a:r>
              <a:rPr lang="fr-BE" dirty="0" smtClean="0">
                <a:solidFill>
                  <a:schemeClr val="dk1"/>
                </a:solidFill>
                <a:latin typeface="+mn-lt"/>
                <a:ea typeface="+mn-ea"/>
                <a:cs typeface="+mn-cs"/>
              </a:rPr>
              <a:t> </a:t>
            </a:r>
            <a:r>
              <a:rPr lang="fr-BE" dirty="0" err="1" smtClean="0">
                <a:solidFill>
                  <a:schemeClr val="dk1"/>
                </a:solidFill>
                <a:latin typeface="+mn-lt"/>
                <a:ea typeface="+mn-ea"/>
                <a:cs typeface="+mn-cs"/>
              </a:rPr>
              <a:t>Undelete</a:t>
            </a:r>
            <a:r>
              <a:rPr lang="fr-BE" dirty="0" smtClean="0">
                <a:solidFill>
                  <a:schemeClr val="dk1"/>
                </a:solidFill>
                <a:latin typeface="+mn-lt"/>
                <a:ea typeface="+mn-ea"/>
                <a:cs typeface="+mn-cs"/>
              </a:rPr>
              <a:t> (avis n°1)</a:t>
            </a:r>
            <a:endParaRPr lang="fr-BE" dirty="0">
              <a:solidFill>
                <a:schemeClr val="dk1"/>
              </a:solidFill>
              <a:latin typeface="+mn-lt"/>
              <a:ea typeface="+mn-ea"/>
              <a:cs typeface="+mn-cs"/>
            </a:endParaRPr>
          </a:p>
        </p:txBody>
      </p:sp>
      <p:sp>
        <p:nvSpPr>
          <p:cNvPr id="5" name="ZoneTexte 4"/>
          <p:cNvSpPr txBox="1"/>
          <p:nvPr>
            <p:custDataLst>
              <p:tags r:id="rId2"/>
            </p:custDataLst>
          </p:nvPr>
        </p:nvSpPr>
        <p:spPr>
          <a:xfrm>
            <a:off x="5184848" y="5805264"/>
            <a:ext cx="3707904" cy="369332"/>
          </a:xfrm>
          <a:prstGeom prst="rect">
            <a:avLst/>
          </a:prstGeom>
          <a:noFill/>
        </p:spPr>
        <p:txBody>
          <a:bodyPr wrap="square" rtlCol="0">
            <a:spAutoFit/>
          </a:bodyPr>
          <a:lstStyle/>
          <a:p>
            <a:r>
              <a:rPr lang="fr-BE" i="1" dirty="0" smtClean="0"/>
              <a:t>Source: http</a:t>
            </a:r>
            <a:r>
              <a:rPr lang="fr-BE" i="1" dirty="0"/>
              <a:t>://www.01net.com</a:t>
            </a:r>
          </a:p>
        </p:txBody>
      </p:sp>
      <p:sp>
        <p:nvSpPr>
          <p:cNvPr id="3" name="Rectangle 2"/>
          <p:cNvSpPr/>
          <p:nvPr>
            <p:custDataLst>
              <p:tags r:id="rId3"/>
            </p:custDataLst>
          </p:nvPr>
        </p:nvSpPr>
        <p:spPr>
          <a:xfrm>
            <a:off x="323800" y="2780928"/>
            <a:ext cx="8568952" cy="2585323"/>
          </a:xfrm>
          <a:prstGeom prst="rect">
            <a:avLst/>
          </a:prstGeom>
        </p:spPr>
        <p:txBody>
          <a:bodyPr wrap="square">
            <a:spAutoFit/>
          </a:bodyPr>
          <a:lstStyle/>
          <a:p>
            <a:r>
              <a:rPr lang="fr-BE" dirty="0" err="1" smtClean="0"/>
              <a:t>NounouTBC</a:t>
            </a:r>
            <a:r>
              <a:rPr lang="fr-BE" dirty="0" smtClean="0"/>
              <a:t> (posté </a:t>
            </a:r>
            <a:r>
              <a:rPr lang="fr-BE" dirty="0"/>
              <a:t>le 21/02/2011 </a:t>
            </a:r>
            <a:r>
              <a:rPr lang="fr-BE" dirty="0" smtClean="0"/>
              <a:t>01:42:23)</a:t>
            </a:r>
            <a:endParaRPr lang="fr-BE" dirty="0"/>
          </a:p>
          <a:p>
            <a:r>
              <a:rPr lang="fr-BE" dirty="0" smtClean="0"/>
              <a:t>Après </a:t>
            </a:r>
            <a:r>
              <a:rPr lang="fr-BE" dirty="0"/>
              <a:t>avoir essayé </a:t>
            </a:r>
            <a:r>
              <a:rPr lang="fr-BE" dirty="0" err="1"/>
              <a:t>FreeUndelete</a:t>
            </a:r>
            <a:r>
              <a:rPr lang="fr-BE" dirty="0"/>
              <a:t> sans succès, </a:t>
            </a:r>
            <a:r>
              <a:rPr lang="fr-BE" dirty="0" err="1"/>
              <a:t>Glary</a:t>
            </a:r>
            <a:r>
              <a:rPr lang="fr-BE" dirty="0"/>
              <a:t> m'a permis de restaurer mes 40Go de données effacées par erreur. Dans l'urgence je n'ai pas trouvé le moyen de restaurer les fichiers avec leurs répertoires effacés, mais répertoire par répertoire cela a marché nickel !! Et c'est gratuit... donc 5 étoiles sans hésiter. Seuls mes gros fichiers ISO n'ont pu être restaurés car probablement écrasés avec le premier soft testé (</a:t>
            </a:r>
            <a:r>
              <a:rPr lang="fr-BE" dirty="0" err="1"/>
              <a:t>FreeUndelete</a:t>
            </a:r>
            <a:r>
              <a:rPr lang="fr-BE" dirty="0"/>
              <a:t>). Privilégier une restauration sur un autre disque ou partition que celle d'origine, quitte à recopier ensuite. </a:t>
            </a:r>
          </a:p>
        </p:txBody>
      </p:sp>
    </p:spTree>
    <p:extLst>
      <p:ext uri="{BB962C8B-B14F-4D97-AF65-F5344CB8AC3E}">
        <p14:creationId xmlns:p14="http://schemas.microsoft.com/office/powerpoint/2010/main" val="1399413073"/>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344363" y="1052736"/>
            <a:ext cx="8711209" cy="1402035"/>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Les avis des utilisateurs pour </a:t>
            </a:r>
            <a:r>
              <a:rPr lang="fr-BE" dirty="0" smtClean="0">
                <a:solidFill>
                  <a:schemeClr val="dk1"/>
                </a:solidFill>
                <a:latin typeface="+mn-lt"/>
                <a:ea typeface="+mn-ea"/>
                <a:cs typeface="+mn-cs"/>
              </a:rPr>
              <a:t/>
            </a:r>
            <a:br>
              <a:rPr lang="fr-BE" dirty="0" smtClean="0">
                <a:solidFill>
                  <a:schemeClr val="dk1"/>
                </a:solidFill>
                <a:latin typeface="+mn-lt"/>
                <a:ea typeface="+mn-ea"/>
                <a:cs typeface="+mn-cs"/>
              </a:rPr>
            </a:br>
            <a:r>
              <a:rPr lang="fr-BE" dirty="0" err="1" smtClean="0">
                <a:solidFill>
                  <a:schemeClr val="dk1"/>
                </a:solidFill>
                <a:latin typeface="+mn-lt"/>
                <a:ea typeface="+mn-ea"/>
                <a:cs typeface="+mn-cs"/>
              </a:rPr>
              <a:t>Glary</a:t>
            </a:r>
            <a:r>
              <a:rPr lang="fr-BE" dirty="0" smtClean="0">
                <a:solidFill>
                  <a:schemeClr val="dk1"/>
                </a:solidFill>
                <a:latin typeface="+mn-lt"/>
                <a:ea typeface="+mn-ea"/>
                <a:cs typeface="+mn-cs"/>
              </a:rPr>
              <a:t> </a:t>
            </a:r>
            <a:r>
              <a:rPr lang="fr-BE" dirty="0" err="1" smtClean="0">
                <a:solidFill>
                  <a:schemeClr val="dk1"/>
                </a:solidFill>
                <a:latin typeface="+mn-lt"/>
                <a:ea typeface="+mn-ea"/>
                <a:cs typeface="+mn-cs"/>
              </a:rPr>
              <a:t>Undelete</a:t>
            </a:r>
            <a:r>
              <a:rPr lang="fr-BE" dirty="0" smtClean="0">
                <a:solidFill>
                  <a:schemeClr val="dk1"/>
                </a:solidFill>
                <a:latin typeface="+mn-lt"/>
                <a:ea typeface="+mn-ea"/>
                <a:cs typeface="+mn-cs"/>
              </a:rPr>
              <a:t> (avis n°2)</a:t>
            </a:r>
            <a:endParaRPr lang="fr-BE" dirty="0">
              <a:solidFill>
                <a:schemeClr val="dk1"/>
              </a:solidFill>
              <a:latin typeface="+mn-lt"/>
              <a:ea typeface="+mn-ea"/>
              <a:cs typeface="+mn-cs"/>
            </a:endParaRPr>
          </a:p>
        </p:txBody>
      </p:sp>
      <p:sp>
        <p:nvSpPr>
          <p:cNvPr id="6" name="ZoneTexte 5"/>
          <p:cNvSpPr txBox="1"/>
          <p:nvPr>
            <p:custDataLst>
              <p:tags r:id="rId2"/>
            </p:custDataLst>
          </p:nvPr>
        </p:nvSpPr>
        <p:spPr>
          <a:xfrm>
            <a:off x="5199209" y="5085184"/>
            <a:ext cx="3672408" cy="369332"/>
          </a:xfrm>
          <a:prstGeom prst="rect">
            <a:avLst/>
          </a:prstGeom>
          <a:noFill/>
        </p:spPr>
        <p:txBody>
          <a:bodyPr wrap="square" rtlCol="0">
            <a:spAutoFit/>
          </a:bodyPr>
          <a:lstStyle/>
          <a:p>
            <a:r>
              <a:rPr lang="fr-BE" i="1" dirty="0" smtClean="0"/>
              <a:t>Source: http</a:t>
            </a:r>
            <a:r>
              <a:rPr lang="fr-BE" i="1" dirty="0"/>
              <a:t>://www.01net.com</a:t>
            </a:r>
          </a:p>
        </p:txBody>
      </p:sp>
      <p:sp>
        <p:nvSpPr>
          <p:cNvPr id="7" name="Rectangle 6"/>
          <p:cNvSpPr/>
          <p:nvPr>
            <p:custDataLst>
              <p:tags r:id="rId3"/>
            </p:custDataLst>
          </p:nvPr>
        </p:nvSpPr>
        <p:spPr>
          <a:xfrm>
            <a:off x="346273" y="3140968"/>
            <a:ext cx="8568952" cy="1631216"/>
          </a:xfrm>
          <a:prstGeom prst="rect">
            <a:avLst/>
          </a:prstGeom>
        </p:spPr>
        <p:txBody>
          <a:bodyPr wrap="square">
            <a:spAutoFit/>
          </a:bodyPr>
          <a:lstStyle/>
          <a:p>
            <a:r>
              <a:rPr lang="fr-BE" sz="2000" dirty="0" smtClean="0"/>
              <a:t>Running5fr (posté </a:t>
            </a:r>
            <a:r>
              <a:rPr lang="fr-BE" sz="2000" dirty="0"/>
              <a:t>le 16/05/2010 </a:t>
            </a:r>
            <a:r>
              <a:rPr lang="fr-BE" sz="2000" dirty="0" smtClean="0"/>
              <a:t>11:45:44)</a:t>
            </a:r>
            <a:endParaRPr lang="fr-BE" sz="2000" dirty="0"/>
          </a:p>
          <a:p>
            <a:r>
              <a:rPr lang="fr-BE" sz="2000" dirty="0" smtClean="0"/>
              <a:t>Nickel </a:t>
            </a:r>
            <a:r>
              <a:rPr lang="fr-BE" sz="2000" dirty="0"/>
              <a:t>: ayant effacé des fichiers par erreur, j'en ai essayé 3 autres (PC file </a:t>
            </a:r>
            <a:r>
              <a:rPr lang="fr-BE" sz="2000" dirty="0" err="1"/>
              <a:t>recovey</a:t>
            </a:r>
            <a:r>
              <a:rPr lang="fr-BE" sz="2000" dirty="0"/>
              <a:t>, </a:t>
            </a:r>
            <a:r>
              <a:rPr lang="fr-BE" sz="2000" dirty="0" err="1"/>
              <a:t>UndeletePlus</a:t>
            </a:r>
            <a:r>
              <a:rPr lang="fr-BE" sz="2000" dirty="0"/>
              <a:t> et </a:t>
            </a:r>
            <a:r>
              <a:rPr lang="fr-BE" sz="2000" dirty="0" err="1"/>
              <a:t>FreeUndelete</a:t>
            </a:r>
            <a:r>
              <a:rPr lang="fr-BE" sz="2000" dirty="0"/>
              <a:t>) avant. C'est le seul qui soit à la fois simple d'utilisation et qui ne demande pas de payer au dernier moment, où on veut récupérer les fichiers </a:t>
            </a:r>
          </a:p>
        </p:txBody>
      </p:sp>
    </p:spTree>
    <p:extLst>
      <p:ext uri="{BB962C8B-B14F-4D97-AF65-F5344CB8AC3E}">
        <p14:creationId xmlns:p14="http://schemas.microsoft.com/office/powerpoint/2010/main" val="1310012609"/>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1124744"/>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smtClean="0"/>
              <a:t>R-Studio</a:t>
            </a:r>
            <a:endParaRPr lang="fr-BE" dirty="0"/>
          </a:p>
        </p:txBody>
      </p:sp>
      <p:graphicFrame>
        <p:nvGraphicFramePr>
          <p:cNvPr id="6" name="Tableau 5"/>
          <p:cNvGraphicFramePr>
            <a:graphicFrameLocks noGrp="1"/>
          </p:cNvGraphicFramePr>
          <p:nvPr>
            <p:custDataLst>
              <p:tags r:id="rId2"/>
            </p:custDataLst>
            <p:extLst>
              <p:ext uri="{D42A27DB-BD31-4B8C-83A1-F6EECF244321}">
                <p14:modId xmlns:p14="http://schemas.microsoft.com/office/powerpoint/2010/main" val="3517545608"/>
              </p:ext>
            </p:extLst>
          </p:nvPr>
        </p:nvGraphicFramePr>
        <p:xfrm>
          <a:off x="323528" y="2924944"/>
          <a:ext cx="8147368" cy="1828800"/>
        </p:xfrm>
        <a:graphic>
          <a:graphicData uri="http://schemas.openxmlformats.org/drawingml/2006/table">
            <a:tbl>
              <a:tblPr firstRow="1" bandRow="1">
                <a:tableStyleId>{5C22544A-7EE6-4342-B048-85BDC9FD1C3A}</a:tableStyleId>
              </a:tblPr>
              <a:tblGrid>
                <a:gridCol w="3048000"/>
                <a:gridCol w="5099368"/>
              </a:tblGrid>
              <a:tr h="355064">
                <a:tc>
                  <a:txBody>
                    <a:bodyPr/>
                    <a:lstStyle/>
                    <a:p>
                      <a:pPr algn="ctr"/>
                      <a:r>
                        <a:rPr lang="fr-BE" sz="2400" b="1" kern="1200" dirty="0" smtClean="0">
                          <a:solidFill>
                            <a:schemeClr val="tx1"/>
                          </a:solidFill>
                          <a:latin typeface="+mn-lt"/>
                          <a:ea typeface="+mn-ea"/>
                          <a:cs typeface="+mn-cs"/>
                        </a:rPr>
                        <a:t>Avantages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fr-BE" sz="2400" b="1" kern="1200" dirty="0" smtClean="0">
                          <a:solidFill>
                            <a:schemeClr val="tx1"/>
                          </a:solidFill>
                          <a:latin typeface="+mn-lt"/>
                          <a:ea typeface="+mn-ea"/>
                          <a:cs typeface="+mn-cs"/>
                        </a:rPr>
                        <a:t>Inconvénients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55064">
                <a:tc>
                  <a:txBody>
                    <a:bodyPr/>
                    <a:lstStyle/>
                    <a:p>
                      <a:pPr algn="ctr"/>
                      <a:r>
                        <a:rPr lang="fr-BE" sz="2400" b="1" kern="1200" dirty="0" smtClean="0">
                          <a:solidFill>
                            <a:srgbClr val="00B050"/>
                          </a:solidFill>
                          <a:latin typeface="+mn-lt"/>
                          <a:ea typeface="+mn-ea"/>
                          <a:cs typeface="+mn-cs"/>
                        </a:rPr>
                        <a:t>Gratuit</a:t>
                      </a: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BE" sz="2400" b="1" kern="1200" dirty="0" smtClean="0">
                          <a:solidFill>
                            <a:srgbClr val="C00000"/>
                          </a:solidFill>
                          <a:latin typeface="+mn-lt"/>
                          <a:ea typeface="+mn-ea"/>
                          <a:cs typeface="+mn-cs"/>
                        </a:rPr>
                        <a:t>La version complète est payante</a:t>
                      </a:r>
                      <a:endParaRPr lang="fr-BE" sz="2400" b="1" kern="1200" dirty="0">
                        <a:solidFill>
                          <a:srgbClr val="C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r>
                        <a:rPr lang="fr-BE" sz="2400" b="1" kern="1200" dirty="0" smtClean="0">
                          <a:solidFill>
                            <a:srgbClr val="00B050"/>
                          </a:solidFill>
                          <a:latin typeface="+mn-lt"/>
                          <a:ea typeface="+mn-ea"/>
                          <a:cs typeface="+mn-cs"/>
                        </a:rPr>
                        <a:t>Rapide</a:t>
                      </a: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r>
                        <a:rPr lang="fr-BE" sz="2400" b="1" kern="1200" dirty="0" smtClean="0">
                          <a:solidFill>
                            <a:srgbClr val="00B050"/>
                          </a:solidFill>
                          <a:latin typeface="+mn-lt"/>
                          <a:ea typeface="+mn-ea"/>
                          <a:cs typeface="+mn-cs"/>
                        </a:rPr>
                        <a:t>Efficace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01101844"/>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1052736"/>
            <a:ext cx="8711209" cy="1402035"/>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Les avis des utilisateurs pour </a:t>
            </a:r>
            <a:r>
              <a:rPr lang="fr-BE" dirty="0" smtClean="0">
                <a:solidFill>
                  <a:schemeClr val="dk1"/>
                </a:solidFill>
                <a:latin typeface="+mn-lt"/>
                <a:ea typeface="+mn-ea"/>
                <a:cs typeface="+mn-cs"/>
              </a:rPr>
              <a:t/>
            </a:r>
            <a:br>
              <a:rPr lang="fr-BE" dirty="0" smtClean="0">
                <a:solidFill>
                  <a:schemeClr val="dk1"/>
                </a:solidFill>
                <a:latin typeface="+mn-lt"/>
                <a:ea typeface="+mn-ea"/>
                <a:cs typeface="+mn-cs"/>
              </a:rPr>
            </a:br>
            <a:r>
              <a:rPr lang="fr-BE" dirty="0" smtClean="0">
                <a:solidFill>
                  <a:schemeClr val="dk1"/>
                </a:solidFill>
                <a:latin typeface="+mn-lt"/>
                <a:ea typeface="+mn-ea"/>
                <a:cs typeface="+mn-cs"/>
              </a:rPr>
              <a:t>R-Studio (avis n°1)</a:t>
            </a:r>
            <a:endParaRPr lang="fr-BE" dirty="0">
              <a:solidFill>
                <a:schemeClr val="dk1"/>
              </a:solidFill>
              <a:latin typeface="+mn-lt"/>
              <a:ea typeface="+mn-ea"/>
              <a:cs typeface="+mn-cs"/>
            </a:endParaRPr>
          </a:p>
        </p:txBody>
      </p:sp>
      <p:sp>
        <p:nvSpPr>
          <p:cNvPr id="4" name="Rectangle 3"/>
          <p:cNvSpPr/>
          <p:nvPr>
            <p:custDataLst>
              <p:tags r:id="rId2"/>
            </p:custDataLst>
          </p:nvPr>
        </p:nvSpPr>
        <p:spPr>
          <a:xfrm>
            <a:off x="2286000" y="3105835"/>
            <a:ext cx="4572000" cy="923330"/>
          </a:xfrm>
          <a:prstGeom prst="rect">
            <a:avLst/>
          </a:prstGeom>
        </p:spPr>
        <p:txBody>
          <a:bodyPr>
            <a:spAutoFit/>
          </a:bodyPr>
          <a:lstStyle/>
          <a:p>
            <a:r>
              <a:rPr lang="fr-BE" dirty="0" err="1" smtClean="0">
                <a:hlinkClick r:id="rId5"/>
              </a:rPr>
              <a:t>stcannat</a:t>
            </a:r>
            <a:r>
              <a:rPr lang="fr-BE" dirty="0" smtClean="0"/>
              <a:t> - </a:t>
            </a:r>
            <a:r>
              <a:rPr lang="fr-BE" dirty="0" smtClean="0">
                <a:hlinkClick r:id="rId6" tooltip="Message #2"/>
              </a:rPr>
              <a:t>11 avril 2009 à 19:37</a:t>
            </a:r>
            <a:r>
              <a:rPr lang="fr-BE" dirty="0" smtClean="0"/>
              <a:t> </a:t>
            </a:r>
          </a:p>
          <a:p>
            <a:r>
              <a:rPr lang="fr-BE" dirty="0" smtClean="0"/>
              <a:t>le shareware suffit pour résoudre des problèmes</a:t>
            </a:r>
            <a:endParaRPr lang="fr-BE" dirty="0"/>
          </a:p>
        </p:txBody>
      </p:sp>
      <p:sp>
        <p:nvSpPr>
          <p:cNvPr id="5" name="Rectangle 4"/>
          <p:cNvSpPr/>
          <p:nvPr>
            <p:custDataLst>
              <p:tags r:id="rId3"/>
            </p:custDataLst>
          </p:nvPr>
        </p:nvSpPr>
        <p:spPr>
          <a:xfrm>
            <a:off x="4067944" y="4149080"/>
            <a:ext cx="4572000" cy="646331"/>
          </a:xfrm>
          <a:prstGeom prst="rect">
            <a:avLst/>
          </a:prstGeom>
        </p:spPr>
        <p:txBody>
          <a:bodyPr>
            <a:spAutoFit/>
          </a:bodyPr>
          <a:lstStyle/>
          <a:p>
            <a:r>
              <a:rPr lang="fr-BE" dirty="0"/>
              <a:t>http://www.commentcamarche.net/forum/affich-17964559-r-studio</a:t>
            </a:r>
          </a:p>
        </p:txBody>
      </p:sp>
    </p:spTree>
    <p:extLst>
      <p:ext uri="{BB962C8B-B14F-4D97-AF65-F5344CB8AC3E}">
        <p14:creationId xmlns:p14="http://schemas.microsoft.com/office/powerpoint/2010/main" val="3115142285"/>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179512" y="1124744"/>
            <a:ext cx="8711209" cy="1402035"/>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Les avis des utilisateurs </a:t>
            </a:r>
            <a:r>
              <a:rPr lang="fr-BE" dirty="0" smtClean="0">
                <a:solidFill>
                  <a:schemeClr val="dk1"/>
                </a:solidFill>
                <a:latin typeface="+mn-lt"/>
                <a:ea typeface="+mn-ea"/>
                <a:cs typeface="+mn-cs"/>
              </a:rPr>
              <a:t>pour</a:t>
            </a:r>
            <a:br>
              <a:rPr lang="fr-BE" dirty="0" smtClean="0">
                <a:solidFill>
                  <a:schemeClr val="dk1"/>
                </a:solidFill>
                <a:latin typeface="+mn-lt"/>
                <a:ea typeface="+mn-ea"/>
                <a:cs typeface="+mn-cs"/>
              </a:rPr>
            </a:br>
            <a:r>
              <a:rPr lang="fr-BE" dirty="0" smtClean="0">
                <a:solidFill>
                  <a:schemeClr val="dk1"/>
                </a:solidFill>
                <a:latin typeface="+mn-lt"/>
                <a:ea typeface="+mn-ea"/>
                <a:cs typeface="+mn-cs"/>
              </a:rPr>
              <a:t> R-Studio  (avis n°2)</a:t>
            </a:r>
            <a:endParaRPr lang="fr-BE" dirty="0">
              <a:solidFill>
                <a:schemeClr val="dk1"/>
              </a:solidFill>
              <a:latin typeface="+mn-lt"/>
              <a:ea typeface="+mn-ea"/>
              <a:cs typeface="+mn-cs"/>
            </a:endParaRPr>
          </a:p>
        </p:txBody>
      </p:sp>
      <p:sp>
        <p:nvSpPr>
          <p:cNvPr id="4" name="Rectangle 3"/>
          <p:cNvSpPr/>
          <p:nvPr>
            <p:custDataLst>
              <p:tags r:id="rId2"/>
            </p:custDataLst>
          </p:nvPr>
        </p:nvSpPr>
        <p:spPr>
          <a:xfrm>
            <a:off x="2411760" y="3573016"/>
            <a:ext cx="4572000" cy="646331"/>
          </a:xfrm>
          <a:prstGeom prst="rect">
            <a:avLst/>
          </a:prstGeom>
        </p:spPr>
        <p:txBody>
          <a:bodyPr>
            <a:spAutoFit/>
          </a:bodyPr>
          <a:lstStyle/>
          <a:p>
            <a:r>
              <a:rPr lang="fr-BE" dirty="0" smtClean="0"/>
              <a:t>Anonymes - </a:t>
            </a:r>
            <a:r>
              <a:rPr lang="fr-BE" dirty="0" smtClean="0">
                <a:hlinkClick r:id="rId5" tooltip="Message #1"/>
              </a:rPr>
              <a:t>5 </a:t>
            </a:r>
            <a:r>
              <a:rPr lang="fr-BE" dirty="0">
                <a:hlinkClick r:id="rId5" tooltip="Message #1"/>
              </a:rPr>
              <a:t>mars 2009 à 21:18</a:t>
            </a:r>
            <a:r>
              <a:rPr lang="fr-BE" dirty="0"/>
              <a:t> </a:t>
            </a:r>
          </a:p>
          <a:p>
            <a:r>
              <a:rPr lang="fr-BE" dirty="0" smtClean="0"/>
              <a:t>Intègre </a:t>
            </a:r>
            <a:r>
              <a:rPr lang="fr-BE" dirty="0"/>
              <a:t>plusieurs fonctionnalités.</a:t>
            </a:r>
          </a:p>
        </p:txBody>
      </p:sp>
      <p:sp>
        <p:nvSpPr>
          <p:cNvPr id="3" name="Rectangle 2"/>
          <p:cNvSpPr/>
          <p:nvPr>
            <p:custDataLst>
              <p:tags r:id="rId3"/>
            </p:custDataLst>
          </p:nvPr>
        </p:nvSpPr>
        <p:spPr>
          <a:xfrm>
            <a:off x="3419872" y="4437112"/>
            <a:ext cx="5178021" cy="369332"/>
          </a:xfrm>
          <a:prstGeom prst="rect">
            <a:avLst/>
          </a:prstGeom>
        </p:spPr>
        <p:txBody>
          <a:bodyPr wrap="none">
            <a:spAutoFit/>
          </a:bodyPr>
          <a:lstStyle/>
          <a:p>
            <a:r>
              <a:rPr lang="en-US" i="1" dirty="0" smtClean="0"/>
              <a:t>Source: http</a:t>
            </a:r>
            <a:r>
              <a:rPr lang="en-US" i="1" dirty="0"/>
              <a:t>://www.commentcamarche.net</a:t>
            </a:r>
          </a:p>
        </p:txBody>
      </p:sp>
    </p:spTree>
    <p:extLst>
      <p:ext uri="{BB962C8B-B14F-4D97-AF65-F5344CB8AC3E}">
        <p14:creationId xmlns:p14="http://schemas.microsoft.com/office/powerpoint/2010/main" val="1467488967"/>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en-US" smtClean="0"/>
              <a:t>Sommaire</a:t>
            </a:r>
            <a:endParaRPr lang="en-US"/>
          </a:p>
        </p:txBody>
      </p:sp>
      <p:sp>
        <p:nvSpPr>
          <p:cNvPr id="3" name="Espace réservé du texte 2"/>
          <p:cNvSpPr>
            <a:spLocks noGrp="1"/>
          </p:cNvSpPr>
          <p:nvPr>
            <p:ph type="body" idx="1"/>
            <p:custDataLst>
              <p:tags r:id="rId2"/>
            </p:custDataLst>
          </p:nvPr>
        </p:nvSpPr>
        <p:spPr>
          <a:xfrm>
            <a:off x="467544" y="1628800"/>
            <a:ext cx="8219256" cy="5112568"/>
          </a:xfrm>
        </p:spPr>
        <p:txBody>
          <a:bodyPr/>
          <a:lstStyle/>
          <a:p>
            <a:r>
              <a:rPr lang="fr-BE" sz="1000" dirty="0" smtClean="0">
                <a:latin typeface="Bookman Old Style" panose="02050604050505020204" pitchFamily="18" charset="0"/>
                <a:ea typeface="Adobe Fan Heiti Std B" pitchFamily="34" charset="-128"/>
                <a:cs typeface="Adobe Arabic" pitchFamily="18" charset="-78"/>
                <a:hlinkClick r:id="rId6" action="ppaction://hlinksldjump"/>
              </a:rPr>
              <a:t>Les logiciels de récupérations</a:t>
            </a:r>
            <a:endParaRPr lang="fr-BE" sz="1000" dirty="0" smtClean="0">
              <a:latin typeface="Bookman Old Style" panose="02050604050505020204" pitchFamily="18" charset="0"/>
              <a:ea typeface="Adobe Fan Heiti Std B" pitchFamily="34" charset="-128"/>
              <a:cs typeface="Adobe Arabic" pitchFamily="18" charset="-78"/>
            </a:endParaRPr>
          </a:p>
          <a:p>
            <a:pPr lvl="1"/>
            <a:r>
              <a:rPr lang="fr-BE" sz="1000" dirty="0" smtClean="0">
                <a:latin typeface="Bookman Old Style" panose="02050604050505020204" pitchFamily="18" charset="0"/>
                <a:ea typeface="Adobe Fan Heiti Std B" pitchFamily="34" charset="-128"/>
                <a:cs typeface="Adobe Arabic" pitchFamily="18" charset="-78"/>
                <a:hlinkClick r:id="rId7" action="ppaction://hlinksldjump"/>
              </a:rPr>
              <a:t>Leurs utilités</a:t>
            </a:r>
            <a:endParaRPr lang="fr-BE" sz="1000" dirty="0" smtClean="0">
              <a:latin typeface="Bookman Old Style" panose="02050604050505020204" pitchFamily="18" charset="0"/>
              <a:ea typeface="Adobe Fan Heiti Std B" pitchFamily="34" charset="-128"/>
              <a:cs typeface="Adobe Arabic" pitchFamily="18" charset="-78"/>
            </a:endParaRPr>
          </a:p>
          <a:p>
            <a:pPr lvl="1"/>
            <a:r>
              <a:rPr lang="fr-BE" sz="1000" dirty="0" smtClean="0">
                <a:latin typeface="Bookman Old Style" panose="02050604050505020204" pitchFamily="18" charset="0"/>
                <a:ea typeface="Adobe Fan Heiti Std B" pitchFamily="34" charset="-128"/>
                <a:cs typeface="Adobe Arabic" pitchFamily="18" charset="-78"/>
                <a:hlinkClick r:id="rId8" action="ppaction://hlinksldjump"/>
              </a:rPr>
              <a:t>Nos données, pas vraiment supprimées</a:t>
            </a:r>
            <a:endParaRPr lang="fr-BE" sz="1000" dirty="0" smtClean="0">
              <a:latin typeface="Bookman Old Style" panose="02050604050505020204" pitchFamily="18" charset="0"/>
              <a:ea typeface="Adobe Fan Heiti Std B" pitchFamily="34" charset="-128"/>
              <a:cs typeface="Adobe Arabic" pitchFamily="18" charset="-78"/>
            </a:endParaRPr>
          </a:p>
          <a:p>
            <a:pPr lvl="2"/>
            <a:r>
              <a:rPr lang="fr-BE" sz="1000" dirty="0" smtClean="0">
                <a:latin typeface="Bookman Old Style" panose="02050604050505020204" pitchFamily="18" charset="0"/>
                <a:ea typeface="Adobe Fan Heiti Std B" pitchFamily="34" charset="-128"/>
                <a:cs typeface="Adobe Arabic" pitchFamily="18" charset="-78"/>
                <a:hlinkClick r:id="rId9" action="ppaction://hlinksldjump"/>
              </a:rPr>
              <a:t>Explications</a:t>
            </a:r>
            <a:endParaRPr lang="fr-BE" sz="1000" dirty="0" smtClean="0">
              <a:latin typeface="Bookman Old Style" panose="02050604050505020204" pitchFamily="18" charset="0"/>
              <a:ea typeface="Adobe Fan Heiti Std B" pitchFamily="34" charset="-128"/>
              <a:cs typeface="Adobe Arabic" pitchFamily="18" charset="-78"/>
            </a:endParaRPr>
          </a:p>
          <a:p>
            <a:pPr lvl="1"/>
            <a:r>
              <a:rPr lang="fr-BE" sz="1000" dirty="0" smtClean="0">
                <a:latin typeface="Bookman Old Style" panose="02050604050505020204" pitchFamily="18" charset="0"/>
                <a:ea typeface="Adobe Fan Heiti Std B" pitchFamily="34" charset="-128"/>
                <a:cs typeface="Adobe Arabic" pitchFamily="18" charset="-78"/>
                <a:hlinkClick r:id="rId10" action="ppaction://hlinksldjump"/>
              </a:rPr>
              <a:t>Comment fonctionnent-ils?</a:t>
            </a:r>
            <a:endParaRPr lang="fr-BE" sz="1000" dirty="0" smtClean="0">
              <a:latin typeface="Bookman Old Style" panose="02050604050505020204" pitchFamily="18" charset="0"/>
              <a:ea typeface="Adobe Fan Heiti Std B" pitchFamily="34" charset="-128"/>
              <a:cs typeface="Adobe Arabic" pitchFamily="18" charset="-78"/>
            </a:endParaRPr>
          </a:p>
          <a:p>
            <a:pPr lvl="1"/>
            <a:r>
              <a:rPr lang="fr-BE" sz="1000" dirty="0" smtClean="0">
                <a:latin typeface="Bookman Old Style" panose="02050604050505020204" pitchFamily="18" charset="0"/>
                <a:ea typeface="Adobe Fan Heiti Std B" pitchFamily="34" charset="-128"/>
                <a:cs typeface="Adobe Arabic" pitchFamily="18" charset="-78"/>
                <a:hlinkClick r:id="rId11" action="ppaction://hlinksldjump"/>
              </a:rPr>
              <a:t>Mes sélections</a:t>
            </a:r>
            <a:endParaRPr lang="fr-BE" sz="1000" dirty="0" smtClean="0">
              <a:latin typeface="Bookman Old Style" panose="02050604050505020204" pitchFamily="18" charset="0"/>
              <a:ea typeface="Adobe Fan Heiti Std B" pitchFamily="34" charset="-128"/>
              <a:cs typeface="Adobe Arabic" pitchFamily="18" charset="-78"/>
            </a:endParaRPr>
          </a:p>
          <a:p>
            <a:pPr lvl="2"/>
            <a:r>
              <a:rPr lang="fr-BE" sz="1000" dirty="0" smtClean="0">
                <a:latin typeface="Bookman Old Style" panose="02050604050505020204" pitchFamily="18" charset="0"/>
                <a:ea typeface="Adobe Fan Heiti Std B" pitchFamily="34" charset="-128"/>
                <a:cs typeface="Adobe Arabic" pitchFamily="18" charset="-78"/>
                <a:hlinkClick r:id="rId12" action="ppaction://hlinksldjump"/>
              </a:rPr>
              <a:t>Recuva</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13" action="ppaction://hlinksldjump"/>
              </a:rPr>
              <a:t>Les avis des utilisateurs pour </a:t>
            </a:r>
            <a:br>
              <a:rPr lang="fr-BE" sz="1000" dirty="0" smtClean="0">
                <a:latin typeface="Bookman Old Style" panose="02050604050505020204" pitchFamily="18" charset="0"/>
                <a:ea typeface="Adobe Fan Heiti Std B" pitchFamily="34" charset="-128"/>
                <a:cs typeface="Adobe Arabic" pitchFamily="18" charset="-78"/>
                <a:hlinkClick r:id="rId13" action="ppaction://hlinksldjump"/>
              </a:rPr>
            </a:br>
            <a:r>
              <a:rPr lang="fr-BE" sz="1000" dirty="0" smtClean="0">
                <a:latin typeface="Bookman Old Style" panose="02050604050505020204" pitchFamily="18" charset="0"/>
                <a:ea typeface="Adobe Fan Heiti Std B" pitchFamily="34" charset="-128"/>
                <a:cs typeface="Adobe Arabic" pitchFamily="18" charset="-78"/>
                <a:hlinkClick r:id="rId13" action="ppaction://hlinksldjump"/>
              </a:rPr>
              <a:t>Recuva (avis n°1)</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14" action="ppaction://hlinksldjump"/>
              </a:rPr>
              <a:t>Les avis des utilisateurs pour </a:t>
            </a:r>
            <a:br>
              <a:rPr lang="fr-BE" sz="1000" dirty="0" smtClean="0">
                <a:latin typeface="Bookman Old Style" panose="02050604050505020204" pitchFamily="18" charset="0"/>
                <a:ea typeface="Adobe Fan Heiti Std B" pitchFamily="34" charset="-128"/>
                <a:cs typeface="Adobe Arabic" pitchFamily="18" charset="-78"/>
                <a:hlinkClick r:id="rId14" action="ppaction://hlinksldjump"/>
              </a:rPr>
            </a:br>
            <a:r>
              <a:rPr lang="fr-BE" sz="1000" dirty="0" smtClean="0">
                <a:latin typeface="Bookman Old Style" panose="02050604050505020204" pitchFamily="18" charset="0"/>
                <a:ea typeface="Adobe Fan Heiti Std B" pitchFamily="34" charset="-128"/>
                <a:cs typeface="Adobe Arabic" pitchFamily="18" charset="-78"/>
                <a:hlinkClick r:id="rId14" action="ppaction://hlinksldjump"/>
              </a:rPr>
              <a:t>Recuva (avis n°2)</a:t>
            </a:r>
            <a:endParaRPr lang="fr-BE" sz="1000" dirty="0" smtClean="0">
              <a:latin typeface="Bookman Old Style" panose="02050604050505020204" pitchFamily="18" charset="0"/>
              <a:ea typeface="Adobe Fan Heiti Std B" pitchFamily="34" charset="-128"/>
              <a:cs typeface="Adobe Arabic" pitchFamily="18" charset="-78"/>
            </a:endParaRPr>
          </a:p>
          <a:p>
            <a:pPr lvl="2"/>
            <a:r>
              <a:rPr lang="fr-BE" sz="1000" dirty="0" err="1" smtClean="0">
                <a:latin typeface="Bookman Old Style" panose="02050604050505020204" pitchFamily="18" charset="0"/>
                <a:ea typeface="Adobe Fan Heiti Std B" pitchFamily="34" charset="-128"/>
                <a:cs typeface="Adobe Arabic" pitchFamily="18" charset="-78"/>
                <a:hlinkClick r:id="rId15" action="ppaction://hlinksldjump"/>
              </a:rPr>
              <a:t>Stellar</a:t>
            </a:r>
            <a:r>
              <a:rPr lang="fr-BE" sz="1000" dirty="0" smtClean="0">
                <a:latin typeface="Bookman Old Style" panose="02050604050505020204" pitchFamily="18" charset="0"/>
                <a:ea typeface="Adobe Fan Heiti Std B" pitchFamily="34" charset="-128"/>
                <a:cs typeface="Adobe Arabic" pitchFamily="18" charset="-78"/>
                <a:hlinkClick r:id="rId15" action="ppaction://hlinksldjump"/>
              </a:rPr>
              <a:t> </a:t>
            </a:r>
            <a:r>
              <a:rPr lang="fr-BE" sz="1000" dirty="0" err="1" smtClean="0">
                <a:latin typeface="Bookman Old Style" panose="02050604050505020204" pitchFamily="18" charset="0"/>
                <a:ea typeface="Adobe Fan Heiti Std B" pitchFamily="34" charset="-128"/>
                <a:cs typeface="Adobe Arabic" pitchFamily="18" charset="-78"/>
                <a:hlinkClick r:id="rId15" action="ppaction://hlinksldjump"/>
              </a:rPr>
              <a:t>Phoenix</a:t>
            </a:r>
            <a:r>
              <a:rPr lang="fr-BE" sz="1000" dirty="0" smtClean="0">
                <a:latin typeface="Bookman Old Style" panose="02050604050505020204" pitchFamily="18" charset="0"/>
                <a:ea typeface="Adobe Fan Heiti Std B" pitchFamily="34" charset="-128"/>
                <a:cs typeface="Adobe Arabic" pitchFamily="18" charset="-78"/>
                <a:hlinkClick r:id="rId15" action="ppaction://hlinksldjump"/>
              </a:rPr>
              <a:t> Windows Data </a:t>
            </a:r>
            <a:r>
              <a:rPr lang="fr-BE" sz="1000" dirty="0" err="1" smtClean="0">
                <a:latin typeface="Bookman Old Style" panose="02050604050505020204" pitchFamily="18" charset="0"/>
                <a:ea typeface="Adobe Fan Heiti Std B" pitchFamily="34" charset="-128"/>
                <a:cs typeface="Adobe Arabic" pitchFamily="18" charset="-78"/>
                <a:hlinkClick r:id="rId15" action="ppaction://hlinksldjump"/>
              </a:rPr>
              <a:t>Recovery</a:t>
            </a:r>
            <a:r>
              <a:rPr lang="fr-BE" sz="1000" dirty="0" smtClean="0">
                <a:latin typeface="Bookman Old Style" panose="02050604050505020204" pitchFamily="18" charset="0"/>
                <a:ea typeface="Adobe Fan Heiti Std B" pitchFamily="34" charset="-128"/>
                <a:cs typeface="Adobe Arabic" pitchFamily="18" charset="-78"/>
                <a:hlinkClick r:id="rId15" action="ppaction://hlinksldjump"/>
              </a:rPr>
              <a:t> Home</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16" action="ppaction://hlinksldjump"/>
              </a:rPr>
              <a:t>Les avis des utilisateurs pour </a:t>
            </a:r>
            <a:br>
              <a:rPr lang="fr-BE" sz="1000" dirty="0" smtClean="0">
                <a:latin typeface="Bookman Old Style" panose="02050604050505020204" pitchFamily="18" charset="0"/>
                <a:ea typeface="Adobe Fan Heiti Std B" pitchFamily="34" charset="-128"/>
                <a:cs typeface="Adobe Arabic" pitchFamily="18" charset="-78"/>
                <a:hlinkClick r:id="rId16" action="ppaction://hlinksldjump"/>
              </a:rPr>
            </a:br>
            <a:r>
              <a:rPr lang="fr-BE" sz="1000" dirty="0" err="1" smtClean="0">
                <a:latin typeface="Bookman Old Style" panose="02050604050505020204" pitchFamily="18" charset="0"/>
                <a:ea typeface="Adobe Fan Heiti Std B" pitchFamily="34" charset="-128"/>
                <a:cs typeface="Adobe Arabic" pitchFamily="18" charset="-78"/>
                <a:hlinkClick r:id="rId16" action="ppaction://hlinksldjump"/>
              </a:rPr>
              <a:t>Stellar</a:t>
            </a:r>
            <a:r>
              <a:rPr lang="fr-BE" sz="1000" dirty="0" smtClean="0">
                <a:latin typeface="Bookman Old Style" panose="02050604050505020204" pitchFamily="18" charset="0"/>
                <a:ea typeface="Adobe Fan Heiti Std B" pitchFamily="34" charset="-128"/>
                <a:cs typeface="Adobe Arabic" pitchFamily="18" charset="-78"/>
                <a:hlinkClick r:id="rId16" action="ppaction://hlinksldjump"/>
              </a:rPr>
              <a:t> </a:t>
            </a:r>
            <a:r>
              <a:rPr lang="fr-BE" sz="1000" dirty="0" err="1" smtClean="0">
                <a:latin typeface="Bookman Old Style" panose="02050604050505020204" pitchFamily="18" charset="0"/>
                <a:ea typeface="Adobe Fan Heiti Std B" pitchFamily="34" charset="-128"/>
                <a:cs typeface="Adobe Arabic" pitchFamily="18" charset="-78"/>
                <a:hlinkClick r:id="rId16" action="ppaction://hlinksldjump"/>
              </a:rPr>
              <a:t>Phoenix</a:t>
            </a:r>
            <a:r>
              <a:rPr lang="fr-BE" sz="1000" dirty="0" smtClean="0">
                <a:latin typeface="Bookman Old Style" panose="02050604050505020204" pitchFamily="18" charset="0"/>
                <a:ea typeface="Adobe Fan Heiti Std B" pitchFamily="34" charset="-128"/>
                <a:cs typeface="Adobe Arabic" pitchFamily="18" charset="-78"/>
                <a:hlinkClick r:id="rId16" action="ppaction://hlinksldjump"/>
              </a:rPr>
              <a:t> Data </a:t>
            </a:r>
            <a:r>
              <a:rPr lang="fr-BE" sz="1000" dirty="0" err="1" smtClean="0">
                <a:latin typeface="Bookman Old Style" panose="02050604050505020204" pitchFamily="18" charset="0"/>
                <a:ea typeface="Adobe Fan Heiti Std B" pitchFamily="34" charset="-128"/>
                <a:cs typeface="Adobe Arabic" pitchFamily="18" charset="-78"/>
                <a:hlinkClick r:id="rId16" action="ppaction://hlinksldjump"/>
              </a:rPr>
              <a:t>Recovery</a:t>
            </a:r>
            <a:r>
              <a:rPr lang="fr-BE" sz="1000" dirty="0" smtClean="0">
                <a:latin typeface="Bookman Old Style" panose="02050604050505020204" pitchFamily="18" charset="0"/>
                <a:ea typeface="Adobe Fan Heiti Std B" pitchFamily="34" charset="-128"/>
                <a:cs typeface="Adobe Arabic" pitchFamily="18" charset="-78"/>
                <a:hlinkClick r:id="rId16" action="ppaction://hlinksldjump"/>
              </a:rPr>
              <a:t> Home (avis n°1)</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17" action="ppaction://hlinksldjump"/>
              </a:rPr>
              <a:t>Les avis des utilisateurs pour </a:t>
            </a:r>
            <a:br>
              <a:rPr lang="fr-BE" sz="1000" dirty="0" smtClean="0">
                <a:latin typeface="Bookman Old Style" panose="02050604050505020204" pitchFamily="18" charset="0"/>
                <a:ea typeface="Adobe Fan Heiti Std B" pitchFamily="34" charset="-128"/>
                <a:cs typeface="Adobe Arabic" pitchFamily="18" charset="-78"/>
                <a:hlinkClick r:id="rId17" action="ppaction://hlinksldjump"/>
              </a:rPr>
            </a:br>
            <a:r>
              <a:rPr lang="fr-BE" sz="1000" dirty="0" err="1" smtClean="0">
                <a:latin typeface="Bookman Old Style" panose="02050604050505020204" pitchFamily="18" charset="0"/>
                <a:ea typeface="Adobe Fan Heiti Std B" pitchFamily="34" charset="-128"/>
                <a:cs typeface="Adobe Arabic" pitchFamily="18" charset="-78"/>
                <a:hlinkClick r:id="rId17" action="ppaction://hlinksldjump"/>
              </a:rPr>
              <a:t>Stellar</a:t>
            </a:r>
            <a:r>
              <a:rPr lang="fr-BE" sz="1000" dirty="0" smtClean="0">
                <a:latin typeface="Bookman Old Style" panose="02050604050505020204" pitchFamily="18" charset="0"/>
                <a:ea typeface="Adobe Fan Heiti Std B" pitchFamily="34" charset="-128"/>
                <a:cs typeface="Adobe Arabic" pitchFamily="18" charset="-78"/>
                <a:hlinkClick r:id="rId17" action="ppaction://hlinksldjump"/>
              </a:rPr>
              <a:t> </a:t>
            </a:r>
            <a:r>
              <a:rPr lang="fr-BE" sz="1000" dirty="0" err="1" smtClean="0">
                <a:latin typeface="Bookman Old Style" panose="02050604050505020204" pitchFamily="18" charset="0"/>
                <a:ea typeface="Adobe Fan Heiti Std B" pitchFamily="34" charset="-128"/>
                <a:cs typeface="Adobe Arabic" pitchFamily="18" charset="-78"/>
                <a:hlinkClick r:id="rId17" action="ppaction://hlinksldjump"/>
              </a:rPr>
              <a:t>Phoenix</a:t>
            </a:r>
            <a:r>
              <a:rPr lang="fr-BE" sz="1000" dirty="0" smtClean="0">
                <a:latin typeface="Bookman Old Style" panose="02050604050505020204" pitchFamily="18" charset="0"/>
                <a:ea typeface="Adobe Fan Heiti Std B" pitchFamily="34" charset="-128"/>
                <a:cs typeface="Adobe Arabic" pitchFamily="18" charset="-78"/>
                <a:hlinkClick r:id="rId17" action="ppaction://hlinksldjump"/>
              </a:rPr>
              <a:t> Data </a:t>
            </a:r>
            <a:r>
              <a:rPr lang="fr-BE" sz="1000" dirty="0" err="1" smtClean="0">
                <a:latin typeface="Bookman Old Style" panose="02050604050505020204" pitchFamily="18" charset="0"/>
                <a:ea typeface="Adobe Fan Heiti Std B" pitchFamily="34" charset="-128"/>
                <a:cs typeface="Adobe Arabic" pitchFamily="18" charset="-78"/>
                <a:hlinkClick r:id="rId17" action="ppaction://hlinksldjump"/>
              </a:rPr>
              <a:t>Recovery</a:t>
            </a:r>
            <a:r>
              <a:rPr lang="fr-BE" sz="1000" dirty="0" smtClean="0">
                <a:latin typeface="Bookman Old Style" panose="02050604050505020204" pitchFamily="18" charset="0"/>
                <a:ea typeface="Adobe Fan Heiti Std B" pitchFamily="34" charset="-128"/>
                <a:cs typeface="Adobe Arabic" pitchFamily="18" charset="-78"/>
                <a:hlinkClick r:id="rId17" action="ppaction://hlinksldjump"/>
              </a:rPr>
              <a:t> Home (avis n°2)</a:t>
            </a:r>
            <a:endParaRPr lang="fr-BE" sz="1000" dirty="0" smtClean="0">
              <a:latin typeface="Bookman Old Style" panose="02050604050505020204" pitchFamily="18" charset="0"/>
              <a:ea typeface="Adobe Fan Heiti Std B" pitchFamily="34" charset="-128"/>
              <a:cs typeface="Adobe Arabic" pitchFamily="18" charset="-78"/>
            </a:endParaRPr>
          </a:p>
          <a:p>
            <a:pPr lvl="2"/>
            <a:r>
              <a:rPr lang="fr-BE" sz="1000" dirty="0" err="1" smtClean="0">
                <a:latin typeface="Bookman Old Style" panose="02050604050505020204" pitchFamily="18" charset="0"/>
                <a:ea typeface="Adobe Fan Heiti Std B" pitchFamily="34" charset="-128"/>
                <a:cs typeface="Adobe Arabic" pitchFamily="18" charset="-78"/>
                <a:hlinkClick r:id="rId18" action="ppaction://hlinksldjump"/>
              </a:rPr>
              <a:t>Glary</a:t>
            </a:r>
            <a:r>
              <a:rPr lang="fr-BE" sz="1000" dirty="0" smtClean="0">
                <a:latin typeface="Bookman Old Style" panose="02050604050505020204" pitchFamily="18" charset="0"/>
                <a:ea typeface="Adobe Fan Heiti Std B" pitchFamily="34" charset="-128"/>
                <a:cs typeface="Adobe Arabic" pitchFamily="18" charset="-78"/>
                <a:hlinkClick r:id="rId18" action="ppaction://hlinksldjump"/>
              </a:rPr>
              <a:t> </a:t>
            </a:r>
            <a:r>
              <a:rPr lang="fr-BE" sz="1000" dirty="0" err="1" smtClean="0">
                <a:latin typeface="Bookman Old Style" panose="02050604050505020204" pitchFamily="18" charset="0"/>
                <a:ea typeface="Adobe Fan Heiti Std B" pitchFamily="34" charset="-128"/>
                <a:cs typeface="Adobe Arabic" pitchFamily="18" charset="-78"/>
                <a:hlinkClick r:id="rId18" action="ppaction://hlinksldjump"/>
              </a:rPr>
              <a:t>Undelete</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19" action="ppaction://hlinksldjump"/>
              </a:rPr>
              <a:t>Les avis des utilisateurs pour </a:t>
            </a:r>
            <a:br>
              <a:rPr lang="fr-BE" sz="1000" dirty="0" smtClean="0">
                <a:latin typeface="Bookman Old Style" panose="02050604050505020204" pitchFamily="18" charset="0"/>
                <a:ea typeface="Adobe Fan Heiti Std B" pitchFamily="34" charset="-128"/>
                <a:cs typeface="Adobe Arabic" pitchFamily="18" charset="-78"/>
                <a:hlinkClick r:id="rId19" action="ppaction://hlinksldjump"/>
              </a:rPr>
            </a:br>
            <a:r>
              <a:rPr lang="fr-BE" sz="1000" dirty="0" err="1" smtClean="0">
                <a:latin typeface="Bookman Old Style" panose="02050604050505020204" pitchFamily="18" charset="0"/>
                <a:ea typeface="Adobe Fan Heiti Std B" pitchFamily="34" charset="-128"/>
                <a:cs typeface="Adobe Arabic" pitchFamily="18" charset="-78"/>
                <a:hlinkClick r:id="rId19" action="ppaction://hlinksldjump"/>
              </a:rPr>
              <a:t>Glary</a:t>
            </a:r>
            <a:r>
              <a:rPr lang="fr-BE" sz="1000" dirty="0" smtClean="0">
                <a:latin typeface="Bookman Old Style" panose="02050604050505020204" pitchFamily="18" charset="0"/>
                <a:ea typeface="Adobe Fan Heiti Std B" pitchFamily="34" charset="-128"/>
                <a:cs typeface="Adobe Arabic" pitchFamily="18" charset="-78"/>
                <a:hlinkClick r:id="rId19" action="ppaction://hlinksldjump"/>
              </a:rPr>
              <a:t> </a:t>
            </a:r>
            <a:r>
              <a:rPr lang="fr-BE" sz="1000" dirty="0" err="1" smtClean="0">
                <a:latin typeface="Bookman Old Style" panose="02050604050505020204" pitchFamily="18" charset="0"/>
                <a:ea typeface="Adobe Fan Heiti Std B" pitchFamily="34" charset="-128"/>
                <a:cs typeface="Adobe Arabic" pitchFamily="18" charset="-78"/>
                <a:hlinkClick r:id="rId19" action="ppaction://hlinksldjump"/>
              </a:rPr>
              <a:t>Undelete</a:t>
            </a:r>
            <a:r>
              <a:rPr lang="fr-BE" sz="1000" dirty="0" smtClean="0">
                <a:latin typeface="Bookman Old Style" panose="02050604050505020204" pitchFamily="18" charset="0"/>
                <a:ea typeface="Adobe Fan Heiti Std B" pitchFamily="34" charset="-128"/>
                <a:cs typeface="Adobe Arabic" pitchFamily="18" charset="-78"/>
                <a:hlinkClick r:id="rId19" action="ppaction://hlinksldjump"/>
              </a:rPr>
              <a:t> (avis n°1)</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20" action="ppaction://hlinksldjump"/>
              </a:rPr>
              <a:t>Les avis des utilisateurs pour </a:t>
            </a:r>
            <a:br>
              <a:rPr lang="fr-BE" sz="1000" dirty="0" smtClean="0">
                <a:latin typeface="Bookman Old Style" panose="02050604050505020204" pitchFamily="18" charset="0"/>
                <a:ea typeface="Adobe Fan Heiti Std B" pitchFamily="34" charset="-128"/>
                <a:cs typeface="Adobe Arabic" pitchFamily="18" charset="-78"/>
                <a:hlinkClick r:id="rId20" action="ppaction://hlinksldjump"/>
              </a:rPr>
            </a:br>
            <a:r>
              <a:rPr lang="fr-BE" sz="1000" dirty="0" err="1" smtClean="0">
                <a:latin typeface="Bookman Old Style" panose="02050604050505020204" pitchFamily="18" charset="0"/>
                <a:ea typeface="Adobe Fan Heiti Std B" pitchFamily="34" charset="-128"/>
                <a:cs typeface="Adobe Arabic" pitchFamily="18" charset="-78"/>
                <a:hlinkClick r:id="rId20" action="ppaction://hlinksldjump"/>
              </a:rPr>
              <a:t>Glary</a:t>
            </a:r>
            <a:r>
              <a:rPr lang="fr-BE" sz="1000" dirty="0" smtClean="0">
                <a:latin typeface="Bookman Old Style" panose="02050604050505020204" pitchFamily="18" charset="0"/>
                <a:ea typeface="Adobe Fan Heiti Std B" pitchFamily="34" charset="-128"/>
                <a:cs typeface="Adobe Arabic" pitchFamily="18" charset="-78"/>
                <a:hlinkClick r:id="rId20" action="ppaction://hlinksldjump"/>
              </a:rPr>
              <a:t> </a:t>
            </a:r>
            <a:r>
              <a:rPr lang="fr-BE" sz="1000" dirty="0" err="1" smtClean="0">
                <a:latin typeface="Bookman Old Style" panose="02050604050505020204" pitchFamily="18" charset="0"/>
                <a:ea typeface="Adobe Fan Heiti Std B" pitchFamily="34" charset="-128"/>
                <a:cs typeface="Adobe Arabic" pitchFamily="18" charset="-78"/>
                <a:hlinkClick r:id="rId20" action="ppaction://hlinksldjump"/>
              </a:rPr>
              <a:t>Undelete</a:t>
            </a:r>
            <a:r>
              <a:rPr lang="fr-BE" sz="1000" dirty="0" smtClean="0">
                <a:latin typeface="Bookman Old Style" panose="02050604050505020204" pitchFamily="18" charset="0"/>
                <a:ea typeface="Adobe Fan Heiti Std B" pitchFamily="34" charset="-128"/>
                <a:cs typeface="Adobe Arabic" pitchFamily="18" charset="-78"/>
                <a:hlinkClick r:id="rId20" action="ppaction://hlinksldjump"/>
              </a:rPr>
              <a:t> (avis n°2)</a:t>
            </a:r>
            <a:endParaRPr lang="fr-BE" sz="1000" dirty="0" smtClean="0">
              <a:latin typeface="Bookman Old Style" panose="02050604050505020204" pitchFamily="18" charset="0"/>
              <a:ea typeface="Adobe Fan Heiti Std B" pitchFamily="34" charset="-128"/>
              <a:cs typeface="Adobe Arabic" pitchFamily="18" charset="-78"/>
            </a:endParaRPr>
          </a:p>
          <a:p>
            <a:pPr lvl="2"/>
            <a:r>
              <a:rPr lang="fr-BE" sz="1000" dirty="0" smtClean="0">
                <a:latin typeface="Bookman Old Style" panose="02050604050505020204" pitchFamily="18" charset="0"/>
                <a:ea typeface="Adobe Fan Heiti Std B" pitchFamily="34" charset="-128"/>
                <a:cs typeface="Adobe Arabic" pitchFamily="18" charset="-78"/>
                <a:hlinkClick r:id="rId21" action="ppaction://hlinksldjump"/>
              </a:rPr>
              <a:t>R-Studio</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22" action="ppaction://hlinksldjump"/>
              </a:rPr>
              <a:t>Les avis des utilisateurs pour </a:t>
            </a:r>
            <a:br>
              <a:rPr lang="fr-BE" sz="1000" dirty="0" smtClean="0">
                <a:latin typeface="Bookman Old Style" panose="02050604050505020204" pitchFamily="18" charset="0"/>
                <a:ea typeface="Adobe Fan Heiti Std B" pitchFamily="34" charset="-128"/>
                <a:cs typeface="Adobe Arabic" pitchFamily="18" charset="-78"/>
                <a:hlinkClick r:id="rId22" action="ppaction://hlinksldjump"/>
              </a:rPr>
            </a:br>
            <a:r>
              <a:rPr lang="fr-BE" sz="1000" dirty="0" smtClean="0">
                <a:latin typeface="Bookman Old Style" panose="02050604050505020204" pitchFamily="18" charset="0"/>
                <a:ea typeface="Adobe Fan Heiti Std B" pitchFamily="34" charset="-128"/>
                <a:cs typeface="Adobe Arabic" pitchFamily="18" charset="-78"/>
                <a:hlinkClick r:id="rId22" action="ppaction://hlinksldjump"/>
              </a:rPr>
              <a:t>R-Studio (avis n°1)</a:t>
            </a:r>
            <a:endParaRPr lang="fr-BE" sz="1000" dirty="0" smtClean="0">
              <a:latin typeface="Bookman Old Style" panose="02050604050505020204" pitchFamily="18" charset="0"/>
              <a:ea typeface="Adobe Fan Heiti Std B" pitchFamily="34" charset="-128"/>
              <a:cs typeface="Adobe Arabic" pitchFamily="18" charset="-78"/>
            </a:endParaRPr>
          </a:p>
          <a:p>
            <a:pPr lvl="3"/>
            <a:r>
              <a:rPr lang="fr-BE" sz="1000" dirty="0" smtClean="0">
                <a:latin typeface="Bookman Old Style" panose="02050604050505020204" pitchFamily="18" charset="0"/>
                <a:ea typeface="Adobe Fan Heiti Std B" pitchFamily="34" charset="-128"/>
                <a:cs typeface="Adobe Arabic" pitchFamily="18" charset="-78"/>
                <a:hlinkClick r:id="rId23" action="ppaction://hlinksldjump"/>
              </a:rPr>
              <a:t>Les avis des utilisateurs pour</a:t>
            </a:r>
            <a:br>
              <a:rPr lang="fr-BE" sz="1000" dirty="0" smtClean="0">
                <a:latin typeface="Bookman Old Style" panose="02050604050505020204" pitchFamily="18" charset="0"/>
                <a:ea typeface="Adobe Fan Heiti Std B" pitchFamily="34" charset="-128"/>
                <a:cs typeface="Adobe Arabic" pitchFamily="18" charset="-78"/>
                <a:hlinkClick r:id="rId23" action="ppaction://hlinksldjump"/>
              </a:rPr>
            </a:br>
            <a:r>
              <a:rPr lang="fr-BE" sz="1000" dirty="0" smtClean="0">
                <a:latin typeface="Bookman Old Style" panose="02050604050505020204" pitchFamily="18" charset="0"/>
                <a:ea typeface="Adobe Fan Heiti Std B" pitchFamily="34" charset="-128"/>
                <a:cs typeface="Adobe Arabic" pitchFamily="18" charset="-78"/>
                <a:hlinkClick r:id="rId23" action="ppaction://hlinksldjump"/>
              </a:rPr>
              <a:t> R-Studio  (avis n°2)</a:t>
            </a:r>
            <a:endParaRPr lang="fr-BE" sz="1000" dirty="0" smtClean="0">
              <a:latin typeface="Bookman Old Style" panose="02050604050505020204" pitchFamily="18" charset="0"/>
              <a:ea typeface="Adobe Fan Heiti Std B" pitchFamily="34" charset="-128"/>
              <a:cs typeface="Adobe Arabic" pitchFamily="18" charset="-78"/>
            </a:endParaRPr>
          </a:p>
          <a:p>
            <a:pPr lvl="1"/>
            <a:r>
              <a:rPr lang="fr-BE" sz="1000" dirty="0" smtClean="0">
                <a:latin typeface="Bookman Old Style" panose="02050604050505020204" pitchFamily="18" charset="0"/>
                <a:ea typeface="Adobe Fan Heiti Std B" pitchFamily="34" charset="-128"/>
                <a:cs typeface="Adobe Arabic" pitchFamily="18" charset="-78"/>
                <a:hlinkClick r:id="rId24" action="ppaction://hlinksldjump"/>
              </a:rPr>
              <a:t>Tableau comparatif</a:t>
            </a:r>
            <a:endParaRPr lang="fr-BE" sz="1000" dirty="0" smtClean="0">
              <a:latin typeface="Bookman Old Style" panose="02050604050505020204" pitchFamily="18" charset="0"/>
              <a:ea typeface="Adobe Fan Heiti Std B" pitchFamily="34" charset="-128"/>
              <a:cs typeface="Adobe Arabic" pitchFamily="18" charset="-78"/>
            </a:endParaRPr>
          </a:p>
          <a:p>
            <a:pPr lvl="1"/>
            <a:r>
              <a:rPr lang="fr-BE" sz="1000" dirty="0" smtClean="0">
                <a:latin typeface="Bookman Old Style" panose="02050604050505020204" pitchFamily="18" charset="0"/>
                <a:ea typeface="Adobe Fan Heiti Std B" pitchFamily="34" charset="-128"/>
                <a:cs typeface="Adobe Arabic" pitchFamily="18" charset="-78"/>
                <a:hlinkClick r:id="rId25" action="ppaction://hlinksldjump"/>
              </a:rPr>
              <a:t>Le logiciel conseillé</a:t>
            </a:r>
            <a:endParaRPr lang="fr-BE" sz="1000" dirty="0" smtClean="0">
              <a:latin typeface="Bookman Old Style" panose="02050604050505020204" pitchFamily="18" charset="0"/>
              <a:ea typeface="Adobe Fan Heiti Std B" pitchFamily="34" charset="-128"/>
              <a:cs typeface="Adobe Arabic" pitchFamily="18" charset="-78"/>
            </a:endParaRPr>
          </a:p>
          <a:p>
            <a:pPr lvl="1"/>
            <a:r>
              <a:rPr lang="fr-BE" sz="1000" dirty="0" smtClean="0">
                <a:latin typeface="Bookman Old Style" panose="02050604050505020204" pitchFamily="18" charset="0"/>
                <a:ea typeface="Adobe Fan Heiti Std B" pitchFamily="34" charset="-128"/>
                <a:cs typeface="Adobe Arabic" pitchFamily="18" charset="-78"/>
                <a:hlinkClick r:id="rId26" action="ppaction://hlinksldjump"/>
              </a:rPr>
              <a:t>Conclusion</a:t>
            </a:r>
            <a:endParaRPr lang="fr-BE" sz="1000" dirty="0" smtClean="0">
              <a:latin typeface="Bookman Old Style" panose="02050604050505020204" pitchFamily="18" charset="0"/>
              <a:ea typeface="Adobe Fan Heiti Std B" pitchFamily="34" charset="-128"/>
              <a:cs typeface="Adobe Arabic" pitchFamily="18" charset="-78"/>
            </a:endParaRPr>
          </a:p>
          <a:p>
            <a:endParaRPr lang="en-US" sz="1000" dirty="0">
              <a:latin typeface="Adobe Arabic" pitchFamily="18" charset="-78"/>
              <a:cs typeface="Adobe Arabic" pitchFamily="18" charset="-78"/>
            </a:endParaRPr>
          </a:p>
        </p:txBody>
      </p:sp>
      <p:pic>
        <p:nvPicPr>
          <p:cNvPr id="4" name="Image 3">
            <a:hlinkClick r:id="rId27" action="ppaction://hlinksldjump"/>
          </p:cNvPr>
          <p:cNvPicPr>
            <a:picLocks noChangeAspect="1"/>
          </p:cNvPicPr>
          <p:nvPr>
            <p:custDataLst>
              <p:tags r:id="rId3"/>
            </p:custDataLst>
          </p:nvPr>
        </p:nvPicPr>
        <p:blipFill>
          <a:blip r:embed="rId28">
            <a:extLst>
              <a:ext uri="{28A0092B-C50C-407E-A947-70E740481C1C}">
                <a14:useLocalDpi xmlns:a14="http://schemas.microsoft.com/office/drawing/2010/main" val="0"/>
              </a:ext>
            </a:extLst>
          </a:blip>
          <a:stretch>
            <a:fillRect/>
          </a:stretch>
        </p:blipFill>
        <p:spPr>
          <a:xfrm>
            <a:off x="6780236" y="332655"/>
            <a:ext cx="2078582" cy="801241"/>
          </a:xfrm>
          <a:prstGeom prst="rect">
            <a:avLst/>
          </a:prstGeom>
        </p:spPr>
      </p:pic>
    </p:spTree>
    <p:extLst>
      <p:ext uri="{BB962C8B-B14F-4D97-AF65-F5344CB8AC3E}">
        <p14:creationId xmlns:p14="http://schemas.microsoft.com/office/powerpoint/2010/main" val="2793099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323528" y="620688"/>
            <a:ext cx="8568952" cy="1152128"/>
          </a:xfrm>
        </p:spPr>
        <p:style>
          <a:lnRef idx="2">
            <a:schemeClr val="accent2"/>
          </a:lnRef>
          <a:fillRef idx="1">
            <a:schemeClr val="lt1"/>
          </a:fillRef>
          <a:effectRef idx="0">
            <a:schemeClr val="accent2"/>
          </a:effectRef>
          <a:fontRef idx="minor">
            <a:schemeClr val="dk1"/>
          </a:fontRef>
        </p:style>
        <p:txBody>
          <a:bodyPr>
            <a:normAutofit/>
          </a:bodyPr>
          <a:lstStyle/>
          <a:p>
            <a:r>
              <a:rPr lang="fr-BE" sz="3900" dirty="0">
                <a:solidFill>
                  <a:schemeClr val="dk1"/>
                </a:solidFill>
                <a:latin typeface="+mn-lt"/>
                <a:ea typeface="+mn-ea"/>
                <a:cs typeface="+mn-cs"/>
              </a:rPr>
              <a:t>Tableau</a:t>
            </a:r>
            <a:r>
              <a:rPr lang="fr-BE" dirty="0"/>
              <a:t> </a:t>
            </a:r>
            <a:r>
              <a:rPr lang="fr-BE" sz="3900" dirty="0" smtClean="0">
                <a:solidFill>
                  <a:schemeClr val="dk1"/>
                </a:solidFill>
                <a:latin typeface="+mn-lt"/>
                <a:ea typeface="+mn-ea"/>
                <a:cs typeface="+mn-cs"/>
              </a:rPr>
              <a:t>comparatif</a:t>
            </a:r>
            <a:endParaRPr lang="fr-BE" dirty="0"/>
          </a:p>
        </p:txBody>
      </p:sp>
      <p:graphicFrame>
        <p:nvGraphicFramePr>
          <p:cNvPr id="5" name="Tableau 4"/>
          <p:cNvGraphicFramePr>
            <a:graphicFrameLocks noGrp="1"/>
          </p:cNvGraphicFramePr>
          <p:nvPr>
            <p:custDataLst>
              <p:tags r:id="rId2"/>
            </p:custDataLst>
            <p:extLst>
              <p:ext uri="{D42A27DB-BD31-4B8C-83A1-F6EECF244321}">
                <p14:modId xmlns:p14="http://schemas.microsoft.com/office/powerpoint/2010/main" val="2680502371"/>
              </p:ext>
            </p:extLst>
          </p:nvPr>
        </p:nvGraphicFramePr>
        <p:xfrm>
          <a:off x="194580" y="1844824"/>
          <a:ext cx="8769908" cy="4678947"/>
        </p:xfrm>
        <a:graphic>
          <a:graphicData uri="http://schemas.openxmlformats.org/drawingml/2006/table">
            <a:tbl>
              <a:tblPr firstRow="1" bandRow="1">
                <a:tableStyleId>{5C22544A-7EE6-4342-B048-85BDC9FD1C3A}</a:tableStyleId>
              </a:tblPr>
              <a:tblGrid>
                <a:gridCol w="1929130"/>
                <a:gridCol w="1657667"/>
                <a:gridCol w="1919605"/>
                <a:gridCol w="1607322"/>
                <a:gridCol w="1656184"/>
              </a:tblGrid>
              <a:tr h="940770">
                <a:tc>
                  <a:txBody>
                    <a:bodyPr/>
                    <a:lstStyle/>
                    <a:p>
                      <a:endParaRPr lang="fr-BE" dirty="0"/>
                    </a:p>
                  </a:txBody>
                  <a:tcPr/>
                </a:tc>
                <a:tc>
                  <a:txBody>
                    <a:bodyPr/>
                    <a:lstStyle/>
                    <a:p>
                      <a:pPr algn="ctr"/>
                      <a:r>
                        <a:rPr lang="fr-BE" dirty="0" smtClean="0"/>
                        <a:t>Recuva</a:t>
                      </a:r>
                      <a:endParaRPr lang="fr-BE" dirty="0"/>
                    </a:p>
                  </a:txBody>
                  <a:tcPr anchor="ctr"/>
                </a:tc>
                <a:tc>
                  <a:txBody>
                    <a:bodyPr/>
                    <a:lstStyle/>
                    <a:p>
                      <a:pPr algn="ctr"/>
                      <a:r>
                        <a:rPr lang="fr-BE" dirty="0" err="1" smtClean="0"/>
                        <a:t>Stellar</a:t>
                      </a:r>
                      <a:r>
                        <a:rPr lang="fr-BE" dirty="0" smtClean="0"/>
                        <a:t> </a:t>
                      </a:r>
                      <a:r>
                        <a:rPr lang="fr-BE" dirty="0" err="1" smtClean="0"/>
                        <a:t>Phoenix</a:t>
                      </a:r>
                      <a:r>
                        <a:rPr lang="fr-BE" dirty="0" smtClean="0"/>
                        <a:t> </a:t>
                      </a:r>
                    </a:p>
                    <a:p>
                      <a:pPr algn="ctr"/>
                      <a:r>
                        <a:rPr lang="fr-BE" dirty="0" smtClean="0"/>
                        <a:t>Data </a:t>
                      </a:r>
                      <a:r>
                        <a:rPr lang="fr-BE" dirty="0" err="1" smtClean="0"/>
                        <a:t>Recovery</a:t>
                      </a:r>
                      <a:endParaRPr lang="fr-BE"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dirty="0" err="1" smtClean="0"/>
                        <a:t>Glary</a:t>
                      </a:r>
                      <a:r>
                        <a:rPr lang="fr-BE"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fr-BE" dirty="0" err="1" smtClean="0"/>
                        <a:t>Undelete</a:t>
                      </a:r>
                      <a:endParaRPr lang="fr-BE"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dirty="0" smtClean="0"/>
                        <a:t>R-Studio</a:t>
                      </a:r>
                      <a:endParaRPr lang="fr-BE" dirty="0"/>
                    </a:p>
                  </a:txBody>
                  <a:tcPr anchor="ctr"/>
                </a:tc>
              </a:tr>
              <a:tr h="501729">
                <a:tc>
                  <a:txBody>
                    <a:bodyPr/>
                    <a:lstStyle/>
                    <a:p>
                      <a:pPr algn="ctr"/>
                      <a:r>
                        <a:rPr lang="fr-BE" dirty="0" smtClean="0"/>
                        <a:t>OS</a:t>
                      </a:r>
                      <a:endParaRPr lang="fr-BE" dirty="0"/>
                    </a:p>
                  </a:txBody>
                  <a:tcPr anchor="ctr"/>
                </a:tc>
                <a:tc>
                  <a:txBody>
                    <a:bodyPr/>
                    <a:lstStyle/>
                    <a:p>
                      <a:pPr algn="ctr"/>
                      <a:r>
                        <a:rPr lang="fr-BE" dirty="0" smtClean="0"/>
                        <a:t>Win</a:t>
                      </a:r>
                      <a:endParaRPr lang="fr-BE" dirty="0"/>
                    </a:p>
                  </a:txBody>
                  <a:tcPr anchor="ctr"/>
                </a:tc>
                <a:tc>
                  <a:txBody>
                    <a:bodyPr/>
                    <a:lstStyle/>
                    <a:p>
                      <a:pPr algn="ctr"/>
                      <a:r>
                        <a:rPr lang="fr-BE" dirty="0" smtClean="0"/>
                        <a:t>Win</a:t>
                      </a:r>
                    </a:p>
                    <a:p>
                      <a:pPr algn="ctr"/>
                      <a:r>
                        <a:rPr lang="fr-BE" dirty="0" smtClean="0"/>
                        <a:t>Mac</a:t>
                      </a:r>
                    </a:p>
                    <a:p>
                      <a:pPr algn="ctr"/>
                      <a:r>
                        <a:rPr lang="fr-BE" dirty="0" smtClean="0"/>
                        <a:t>Ios</a:t>
                      </a:r>
                      <a:endParaRPr lang="fr-BE" dirty="0"/>
                    </a:p>
                  </a:txBody>
                  <a:tcPr anchor="ctr"/>
                </a:tc>
                <a:tc>
                  <a:txBody>
                    <a:bodyPr/>
                    <a:lstStyle/>
                    <a:p>
                      <a:pPr algn="ctr"/>
                      <a:r>
                        <a:rPr lang="fr-BE" dirty="0" smtClean="0"/>
                        <a:t>Win</a:t>
                      </a:r>
                      <a:endParaRPr lang="fr-BE" dirty="0"/>
                    </a:p>
                  </a:txBody>
                  <a:tcPr anchor="ctr"/>
                </a:tc>
                <a:tc>
                  <a:txBody>
                    <a:bodyPr/>
                    <a:lstStyle/>
                    <a:p>
                      <a:pPr algn="ctr"/>
                      <a:r>
                        <a:rPr lang="fr-BE" dirty="0" smtClean="0"/>
                        <a:t>Win</a:t>
                      </a:r>
                    </a:p>
                    <a:p>
                      <a:pPr algn="ctr"/>
                      <a:r>
                        <a:rPr lang="fr-BE" dirty="0" smtClean="0"/>
                        <a:t>Mac</a:t>
                      </a:r>
                    </a:p>
                    <a:p>
                      <a:pPr algn="ctr"/>
                      <a:r>
                        <a:rPr lang="fr-BE" dirty="0" smtClean="0"/>
                        <a:t>Linux</a:t>
                      </a:r>
                      <a:endParaRPr lang="fr-BE" dirty="0"/>
                    </a:p>
                  </a:txBody>
                  <a:tcPr anchor="ctr"/>
                </a:tc>
              </a:tr>
              <a:tr h="740847">
                <a:tc>
                  <a:txBody>
                    <a:bodyPr/>
                    <a:lstStyle/>
                    <a:p>
                      <a:pPr algn="ctr"/>
                      <a:r>
                        <a:rPr lang="fr-BE" dirty="0" smtClean="0"/>
                        <a:t>Modèle </a:t>
                      </a:r>
                    </a:p>
                    <a:p>
                      <a:pPr algn="ctr"/>
                      <a:r>
                        <a:rPr lang="fr-BE" dirty="0" smtClean="0"/>
                        <a:t>économique</a:t>
                      </a:r>
                      <a:endParaRPr lang="fr-BE" dirty="0"/>
                    </a:p>
                  </a:txBody>
                  <a:tcPr anchor="ctr"/>
                </a:tc>
                <a:tc>
                  <a:txBody>
                    <a:bodyPr/>
                    <a:lstStyle/>
                    <a:p>
                      <a:pPr algn="ctr"/>
                      <a:r>
                        <a:rPr lang="fr-BE" dirty="0" smtClean="0"/>
                        <a:t>Gratuit</a:t>
                      </a:r>
                    </a:p>
                    <a:p>
                      <a:pPr algn="ctr"/>
                      <a:r>
                        <a:rPr lang="fr-BE" dirty="0" smtClean="0"/>
                        <a:t>Payant</a:t>
                      </a:r>
                      <a:endParaRPr lang="fr-BE" dirty="0"/>
                    </a:p>
                  </a:txBody>
                  <a:tcPr anchor="ctr"/>
                </a:tc>
                <a:tc>
                  <a:txBody>
                    <a:bodyPr/>
                    <a:lstStyle/>
                    <a:p>
                      <a:pPr algn="ctr"/>
                      <a:r>
                        <a:rPr lang="fr-BE" dirty="0" smtClean="0"/>
                        <a:t>Démo</a:t>
                      </a:r>
                    </a:p>
                    <a:p>
                      <a:pPr algn="ctr"/>
                      <a:r>
                        <a:rPr lang="fr-BE" dirty="0" smtClean="0"/>
                        <a:t>Payant</a:t>
                      </a:r>
                      <a:endParaRPr lang="fr-BE" dirty="0"/>
                    </a:p>
                  </a:txBody>
                  <a:tcPr anchor="ctr"/>
                </a:tc>
                <a:tc>
                  <a:txBody>
                    <a:bodyPr/>
                    <a:lstStyle/>
                    <a:p>
                      <a:pPr algn="ctr"/>
                      <a:r>
                        <a:rPr lang="fr-BE" dirty="0" smtClean="0"/>
                        <a:t>Gratuit</a:t>
                      </a:r>
                      <a:endParaRPr lang="fr-BE" dirty="0"/>
                    </a:p>
                  </a:txBody>
                  <a:tcPr anchor="ctr"/>
                </a:tc>
                <a:tc>
                  <a:txBody>
                    <a:bodyPr/>
                    <a:lstStyle/>
                    <a:p>
                      <a:pPr algn="ctr"/>
                      <a:r>
                        <a:rPr lang="fr-BE" smtClean="0"/>
                        <a:t>Démo</a:t>
                      </a:r>
                      <a:endParaRPr lang="fr-BE" dirty="0" smtClean="0"/>
                    </a:p>
                    <a:p>
                      <a:pPr algn="ctr"/>
                      <a:r>
                        <a:rPr lang="fr-BE" dirty="0" smtClean="0"/>
                        <a:t>Payant</a:t>
                      </a:r>
                      <a:endParaRPr lang="fr-BE" dirty="0"/>
                    </a:p>
                  </a:txBody>
                  <a:tcPr anchor="ctr"/>
                </a:tc>
              </a:tr>
              <a:tr h="480950">
                <a:tc>
                  <a:txBody>
                    <a:bodyPr/>
                    <a:lstStyle/>
                    <a:p>
                      <a:pPr algn="ctr"/>
                      <a:r>
                        <a:rPr lang="fr-BE" dirty="0" smtClean="0"/>
                        <a:t>Interface</a:t>
                      </a:r>
                      <a:endParaRPr lang="fr-BE" dirty="0"/>
                    </a:p>
                  </a:txBody>
                  <a:tcPr anchor="ctr"/>
                </a:tc>
                <a:tc>
                  <a:txBody>
                    <a:bodyPr/>
                    <a:lstStyle/>
                    <a:p>
                      <a:pPr algn="ctr"/>
                      <a:r>
                        <a:rPr lang="fr-BE" dirty="0" smtClean="0"/>
                        <a:t>Intuitive</a:t>
                      </a:r>
                      <a:endParaRPr lang="fr-BE" dirty="0"/>
                    </a:p>
                  </a:txBody>
                  <a:tcPr anchor="ctr"/>
                </a:tc>
                <a:tc>
                  <a:txBody>
                    <a:bodyPr/>
                    <a:lstStyle/>
                    <a:p>
                      <a:pPr algn="ctr"/>
                      <a:r>
                        <a:rPr lang="fr-BE" dirty="0" smtClean="0"/>
                        <a:t>Simple</a:t>
                      </a:r>
                      <a:endParaRPr lang="fr-BE" dirty="0"/>
                    </a:p>
                  </a:txBody>
                  <a:tcPr anchor="ctr"/>
                </a:tc>
                <a:tc>
                  <a:txBody>
                    <a:bodyPr/>
                    <a:lstStyle/>
                    <a:p>
                      <a:pPr algn="ctr"/>
                      <a:r>
                        <a:rPr lang="fr-BE" dirty="0" smtClean="0"/>
                        <a:t>Simple</a:t>
                      </a:r>
                      <a:endParaRPr lang="fr-BE" dirty="0"/>
                    </a:p>
                  </a:txBody>
                  <a:tcPr anchor="ctr"/>
                </a:tc>
                <a:tc>
                  <a:txBody>
                    <a:bodyPr/>
                    <a:lstStyle/>
                    <a:p>
                      <a:pPr algn="ctr"/>
                      <a:r>
                        <a:rPr lang="fr-BE" dirty="0" smtClean="0"/>
                        <a:t>Simple</a:t>
                      </a:r>
                      <a:r>
                        <a:rPr lang="fr-BE" baseline="0" dirty="0" smtClean="0"/>
                        <a:t>/pro</a:t>
                      </a:r>
                      <a:endParaRPr lang="fr-BE" dirty="0"/>
                    </a:p>
                  </a:txBody>
                  <a:tcPr anchor="ctr"/>
                </a:tc>
              </a:tr>
              <a:tr h="480950">
                <a:tc>
                  <a:txBody>
                    <a:bodyPr/>
                    <a:lstStyle/>
                    <a:p>
                      <a:pPr algn="ctr"/>
                      <a:r>
                        <a:rPr lang="fr-BE" dirty="0" smtClean="0"/>
                        <a:t>Type</a:t>
                      </a:r>
                      <a:r>
                        <a:rPr lang="fr-BE" baseline="0" dirty="0" smtClean="0"/>
                        <a:t> d’analyse</a:t>
                      </a:r>
                      <a:endParaRPr lang="fr-BE" dirty="0"/>
                    </a:p>
                  </a:txBody>
                  <a:tcPr anchor="ctr"/>
                </a:tc>
                <a:tc>
                  <a:txBody>
                    <a:bodyPr/>
                    <a:lstStyle/>
                    <a:p>
                      <a:pPr algn="ctr"/>
                      <a:r>
                        <a:rPr lang="fr-BE" dirty="0" smtClean="0"/>
                        <a:t>Rapide</a:t>
                      </a:r>
                    </a:p>
                    <a:p>
                      <a:pPr algn="ctr"/>
                      <a:r>
                        <a:rPr lang="fr-BE" dirty="0" smtClean="0"/>
                        <a:t>Approfondie</a:t>
                      </a:r>
                      <a:endParaRPr lang="fr-BE" dirty="0"/>
                    </a:p>
                  </a:txBody>
                  <a:tcPr anchor="ctr"/>
                </a:tc>
                <a:tc>
                  <a:txBody>
                    <a:bodyPr/>
                    <a:lstStyle/>
                    <a:p>
                      <a:pPr algn="ctr"/>
                      <a:r>
                        <a:rPr lang="fr-BE" dirty="0" smtClean="0"/>
                        <a:t>Rapide</a:t>
                      </a:r>
                    </a:p>
                    <a:p>
                      <a:pPr algn="ctr"/>
                      <a:r>
                        <a:rPr lang="fr-BE" dirty="0" smtClean="0"/>
                        <a:t>Approfondie</a:t>
                      </a:r>
                      <a:endParaRPr lang="fr-BE" dirty="0"/>
                    </a:p>
                  </a:txBody>
                  <a:tcPr anchor="ctr"/>
                </a:tc>
                <a:tc>
                  <a:txBody>
                    <a:bodyPr/>
                    <a:lstStyle/>
                    <a:p>
                      <a:pPr algn="ctr"/>
                      <a:r>
                        <a:rPr lang="fr-BE" dirty="0" smtClean="0"/>
                        <a:t>Rapide</a:t>
                      </a:r>
                      <a:endParaRPr lang="fr-BE" dirty="0"/>
                    </a:p>
                  </a:txBody>
                  <a:tcPr anchor="ctr"/>
                </a:tc>
                <a:tc>
                  <a:txBody>
                    <a:bodyPr/>
                    <a:lstStyle/>
                    <a:p>
                      <a:pPr algn="ctr"/>
                      <a:r>
                        <a:rPr lang="fr-BE" dirty="0" smtClean="0"/>
                        <a:t>Simple</a:t>
                      </a:r>
                    </a:p>
                    <a:p>
                      <a:pPr algn="ctr"/>
                      <a:r>
                        <a:rPr lang="fr-BE" dirty="0" smtClean="0"/>
                        <a:t>Approfondie</a:t>
                      </a:r>
                      <a:endParaRPr lang="fr-BE" dirty="0"/>
                    </a:p>
                  </a:txBody>
                  <a:tcPr anchor="ctr"/>
                </a:tc>
              </a:tr>
              <a:tr h="480950">
                <a:tc>
                  <a:txBody>
                    <a:bodyPr/>
                    <a:lstStyle/>
                    <a:p>
                      <a:pPr algn="ctr"/>
                      <a:r>
                        <a:rPr lang="fr-BE" dirty="0" smtClean="0"/>
                        <a:t>Note</a:t>
                      </a:r>
                      <a:endParaRPr lang="fr-BE" dirty="0"/>
                    </a:p>
                  </a:txBody>
                  <a:tcPr anchor="ctr"/>
                </a:tc>
                <a:tc>
                  <a:txBody>
                    <a:bodyPr/>
                    <a:lstStyle/>
                    <a:p>
                      <a:pPr algn="ctr"/>
                      <a:endParaRPr lang="fr-BE" dirty="0"/>
                    </a:p>
                  </a:txBody>
                  <a:tcPr anchor="ctr"/>
                </a:tc>
                <a:tc>
                  <a:txBody>
                    <a:bodyPr/>
                    <a:lstStyle/>
                    <a:p>
                      <a:pPr algn="ctr"/>
                      <a:endParaRPr lang="fr-BE" dirty="0"/>
                    </a:p>
                  </a:txBody>
                  <a:tcPr anchor="ctr"/>
                </a:tc>
                <a:tc>
                  <a:txBody>
                    <a:bodyPr/>
                    <a:lstStyle/>
                    <a:p>
                      <a:pPr algn="ctr"/>
                      <a:endParaRPr lang="fr-BE" dirty="0"/>
                    </a:p>
                  </a:txBody>
                  <a:tcPr anchor="ctr"/>
                </a:tc>
                <a:tc>
                  <a:txBody>
                    <a:bodyPr/>
                    <a:lstStyle/>
                    <a:p>
                      <a:pPr algn="ctr"/>
                      <a:endParaRPr lang="fr-BE" dirty="0"/>
                    </a:p>
                  </a:txBody>
                  <a:tcPr anchor="ctr"/>
                </a:tc>
              </a:tr>
              <a:tr h="480950">
                <a:tc gridSpan="5">
                  <a:txBody>
                    <a:bodyPr/>
                    <a:lstStyle/>
                    <a:p>
                      <a:pPr algn="ctr"/>
                      <a:r>
                        <a:rPr lang="fr-BE" dirty="0" smtClean="0">
                          <a:hlinkClick r:id="rId21" action="ppaction://hlinksldjump"/>
                        </a:rPr>
                        <a:t>Lien vers la page de téléchargement</a:t>
                      </a:r>
                      <a:endParaRPr lang="fr-BE" dirty="0"/>
                    </a:p>
                  </a:txBody>
                  <a:tcPr anchor="ctr"/>
                </a:tc>
                <a:tc hMerge="1">
                  <a:txBody>
                    <a:bodyPr/>
                    <a:lstStyle/>
                    <a:p>
                      <a:pPr algn="ctr"/>
                      <a:endParaRPr lang="fr-BE" dirty="0"/>
                    </a:p>
                  </a:txBody>
                  <a:tcPr anchor="ctr"/>
                </a:tc>
                <a:tc hMerge="1">
                  <a:txBody>
                    <a:bodyPr/>
                    <a:lstStyle/>
                    <a:p>
                      <a:pPr algn="ctr"/>
                      <a:endParaRPr lang="fr-BE" dirty="0"/>
                    </a:p>
                  </a:txBody>
                  <a:tcPr anchor="ctr"/>
                </a:tc>
                <a:tc hMerge="1">
                  <a:txBody>
                    <a:bodyPr/>
                    <a:lstStyle/>
                    <a:p>
                      <a:pPr algn="ctr"/>
                      <a:endParaRPr lang="fr-BE" dirty="0"/>
                    </a:p>
                  </a:txBody>
                  <a:tcPr anchor="ctr"/>
                </a:tc>
                <a:tc hMerge="1">
                  <a:txBody>
                    <a:bodyPr/>
                    <a:lstStyle/>
                    <a:p>
                      <a:pPr algn="ctr"/>
                      <a:endParaRPr lang="fr-BE" dirty="0"/>
                    </a:p>
                  </a:txBody>
                  <a:tcPr anchor="ctr"/>
                </a:tc>
              </a:tr>
            </a:tbl>
          </a:graphicData>
        </a:graphic>
      </p:graphicFrame>
      <p:pic>
        <p:nvPicPr>
          <p:cNvPr id="1026" name="Picture 2" descr="C:\Users\Fred\AppData\Local\Microsoft\Windows\Temporary Internet Files\Content.IE5\TCDPDLLR\50px-Star_full.svg[1].png"/>
          <p:cNvPicPr>
            <a:picLocks noChangeAspect="1" noChangeArrowheads="1"/>
          </p:cNvPicPr>
          <p:nvPr>
            <p:custDataLst>
              <p:tags r:id="rId3"/>
            </p:custDataLst>
          </p:nvPr>
        </p:nvPicPr>
        <p:blipFill>
          <a:blip r:embed="rId22">
            <a:extLst>
              <a:ext uri="{28A0092B-C50C-407E-A947-70E740481C1C}">
                <a14:useLocalDpi xmlns:a14="http://schemas.microsoft.com/office/drawing/2010/main" val="0"/>
              </a:ext>
            </a:extLst>
          </a:blip>
          <a:srcRect/>
          <a:stretch>
            <a:fillRect/>
          </a:stretch>
        </p:blipFill>
        <p:spPr bwMode="auto">
          <a:xfrm>
            <a:off x="2211396" y="5665594"/>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Fred\AppData\Local\Microsoft\Windows\Temporary Internet Files\Content.IE5\TCDPDLLR\50px-Star_full.svg[1].png"/>
          <p:cNvPicPr>
            <a:picLocks noChangeAspect="1" noChangeArrowheads="1"/>
          </p:cNvPicPr>
          <p:nvPr>
            <p:custDataLst>
              <p:tags r:id="rId4"/>
            </p:custDataLst>
          </p:nvPr>
        </p:nvPicPr>
        <p:blipFill>
          <a:blip r:embed="rId22">
            <a:extLst>
              <a:ext uri="{28A0092B-C50C-407E-A947-70E740481C1C}">
                <a14:useLocalDpi xmlns:a14="http://schemas.microsoft.com/office/drawing/2010/main" val="0"/>
              </a:ext>
            </a:extLst>
          </a:blip>
          <a:srcRect/>
          <a:stretch>
            <a:fillRect/>
          </a:stretch>
        </p:blipFill>
        <p:spPr bwMode="auto">
          <a:xfrm>
            <a:off x="2560860" y="5673150"/>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Fred\AppData\Local\Microsoft\Windows\Temporary Internet Files\Content.IE5\TCDPDLLR\50px-Star_full.svg[1].png"/>
          <p:cNvPicPr>
            <a:picLocks noChangeAspect="1" noChangeArrowheads="1"/>
          </p:cNvPicPr>
          <p:nvPr>
            <p:custDataLst>
              <p:tags r:id="rId5"/>
            </p:custDataLst>
          </p:nvPr>
        </p:nvPicPr>
        <p:blipFill>
          <a:blip r:embed="rId22">
            <a:extLst>
              <a:ext uri="{28A0092B-C50C-407E-A947-70E740481C1C}">
                <a14:useLocalDpi xmlns:a14="http://schemas.microsoft.com/office/drawing/2010/main" val="0"/>
              </a:ext>
            </a:extLst>
          </a:blip>
          <a:srcRect/>
          <a:stretch>
            <a:fillRect/>
          </a:stretch>
        </p:blipFill>
        <p:spPr bwMode="auto">
          <a:xfrm>
            <a:off x="2887391" y="5682684"/>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Fred\AppData\Local\Microsoft\Windows\Temporary Internet Files\Content.IE5\TCDPDLLR\50px-Star_full.svg[1].png"/>
          <p:cNvPicPr>
            <a:picLocks noChangeAspect="1" noChangeArrowheads="1"/>
          </p:cNvPicPr>
          <p:nvPr>
            <p:custDataLst>
              <p:tags r:id="rId6"/>
            </p:custDataLst>
          </p:nvPr>
        </p:nvPicPr>
        <p:blipFill>
          <a:blip r:embed="rId22">
            <a:extLst>
              <a:ext uri="{28A0092B-C50C-407E-A947-70E740481C1C}">
                <a14:useLocalDpi xmlns:a14="http://schemas.microsoft.com/office/drawing/2010/main" val="0"/>
              </a:ext>
            </a:extLst>
          </a:blip>
          <a:srcRect/>
          <a:stretch>
            <a:fillRect/>
          </a:stretch>
        </p:blipFill>
        <p:spPr bwMode="auto">
          <a:xfrm>
            <a:off x="3208199" y="5673149"/>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Fred\AppData\Local\Microsoft\Windows\Temporary Internet Files\Content.IE5\TCDPDLLR\50px-Star_full.svg[1].png"/>
          <p:cNvPicPr>
            <a:picLocks noChangeAspect="1" noChangeArrowheads="1"/>
          </p:cNvPicPr>
          <p:nvPr>
            <p:custDataLst>
              <p:tags r:id="rId7"/>
            </p:custDataLst>
          </p:nvPr>
        </p:nvPicPr>
        <p:blipFill>
          <a:blip r:embed="rId22">
            <a:extLst>
              <a:ext uri="{28A0092B-C50C-407E-A947-70E740481C1C}">
                <a14:useLocalDpi xmlns:a14="http://schemas.microsoft.com/office/drawing/2010/main" val="0"/>
              </a:ext>
            </a:extLst>
          </a:blip>
          <a:srcRect/>
          <a:stretch>
            <a:fillRect/>
          </a:stretch>
        </p:blipFill>
        <p:spPr bwMode="auto">
          <a:xfrm>
            <a:off x="3482177" y="5680701"/>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Fred\AppData\Local\Microsoft\Windows\Temporary Internet Files\Content.IE5\TCDPDLLR\50px-Star_full.svg[1].png"/>
          <p:cNvPicPr>
            <a:picLocks noChangeAspect="1" noChangeArrowheads="1"/>
          </p:cNvPicPr>
          <p:nvPr>
            <p:custDataLst>
              <p:tags r:id="rId8"/>
            </p:custDataLst>
          </p:nvPr>
        </p:nvPicPr>
        <p:blipFill>
          <a:blip r:embed="rId22">
            <a:extLst>
              <a:ext uri="{28A0092B-C50C-407E-A947-70E740481C1C}">
                <a14:useLocalDpi xmlns:a14="http://schemas.microsoft.com/office/drawing/2010/main" val="0"/>
              </a:ext>
            </a:extLst>
          </a:blip>
          <a:srcRect/>
          <a:stretch>
            <a:fillRect/>
          </a:stretch>
        </p:blipFill>
        <p:spPr bwMode="auto">
          <a:xfrm>
            <a:off x="4031753" y="5673151"/>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Fred\AppData\Local\Microsoft\Windows\Temporary Internet Files\Content.IE5\TCDPDLLR\50px-Star_full.svg[1].png"/>
          <p:cNvPicPr>
            <a:picLocks noChangeAspect="1" noChangeArrowheads="1"/>
          </p:cNvPicPr>
          <p:nvPr>
            <p:custDataLst>
              <p:tags r:id="rId9"/>
            </p:custDataLst>
          </p:nvPr>
        </p:nvPicPr>
        <p:blipFill>
          <a:blip r:embed="rId22">
            <a:extLst>
              <a:ext uri="{28A0092B-C50C-407E-A947-70E740481C1C}">
                <a14:useLocalDpi xmlns:a14="http://schemas.microsoft.com/office/drawing/2010/main" val="0"/>
              </a:ext>
            </a:extLst>
          </a:blip>
          <a:srcRect/>
          <a:stretch>
            <a:fillRect/>
          </a:stretch>
        </p:blipFill>
        <p:spPr bwMode="auto">
          <a:xfrm>
            <a:off x="5781315" y="5665596"/>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C:\Users\Fred\AppData\Local\Microsoft\Windows\Temporary Internet Files\Content.IE5\TCDPDLLR\50px-Star_full.svg[1].png"/>
          <p:cNvPicPr>
            <a:picLocks noChangeAspect="1" noChangeArrowheads="1"/>
          </p:cNvPicPr>
          <p:nvPr>
            <p:custDataLst>
              <p:tags r:id="rId10"/>
            </p:custDataLst>
          </p:nvPr>
        </p:nvPicPr>
        <p:blipFill>
          <a:blip r:embed="rId22">
            <a:extLst>
              <a:ext uri="{28A0092B-C50C-407E-A947-70E740481C1C}">
                <a14:useLocalDpi xmlns:a14="http://schemas.microsoft.com/office/drawing/2010/main" val="0"/>
              </a:ext>
            </a:extLst>
          </a:blip>
          <a:srcRect/>
          <a:stretch>
            <a:fillRect/>
          </a:stretch>
        </p:blipFill>
        <p:spPr bwMode="auto">
          <a:xfrm>
            <a:off x="6130314" y="5665600"/>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Users\Fred\AppData\Local\Microsoft\Windows\Temporary Internet Files\Content.IE5\TCDPDLLR\50px-Star_full.svg[1].png"/>
          <p:cNvPicPr>
            <a:picLocks noChangeAspect="1" noChangeArrowheads="1"/>
          </p:cNvPicPr>
          <p:nvPr>
            <p:custDataLst>
              <p:tags r:id="rId11"/>
            </p:custDataLst>
          </p:nvPr>
        </p:nvPicPr>
        <p:blipFill>
          <a:blip r:embed="rId22">
            <a:extLst>
              <a:ext uri="{28A0092B-C50C-407E-A947-70E740481C1C}">
                <a14:useLocalDpi xmlns:a14="http://schemas.microsoft.com/office/drawing/2010/main" val="0"/>
              </a:ext>
            </a:extLst>
          </a:blip>
          <a:srcRect/>
          <a:stretch>
            <a:fillRect/>
          </a:stretch>
        </p:blipFill>
        <p:spPr bwMode="auto">
          <a:xfrm>
            <a:off x="6450001" y="5675134"/>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Users\Fred\AppData\Local\Microsoft\Windows\Temporary Internet Files\Content.IE5\TCDPDLLR\50px-Star_full.svg[1].png"/>
          <p:cNvPicPr>
            <a:picLocks noChangeAspect="1" noChangeArrowheads="1"/>
          </p:cNvPicPr>
          <p:nvPr>
            <p:custDataLst>
              <p:tags r:id="rId12"/>
            </p:custDataLst>
          </p:nvPr>
        </p:nvPicPr>
        <p:blipFill>
          <a:blip r:embed="rId22">
            <a:extLst>
              <a:ext uri="{28A0092B-C50C-407E-A947-70E740481C1C}">
                <a14:useLocalDpi xmlns:a14="http://schemas.microsoft.com/office/drawing/2010/main" val="0"/>
              </a:ext>
            </a:extLst>
          </a:blip>
          <a:srcRect/>
          <a:stretch>
            <a:fillRect/>
          </a:stretch>
        </p:blipFill>
        <p:spPr bwMode="auto">
          <a:xfrm>
            <a:off x="6777292" y="5665599"/>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Users\Fred\AppData\Local\Microsoft\Windows\Temporary Internet Files\Content.IE5\TCDPDLLR\50px-Star_full.svg[1].png"/>
          <p:cNvPicPr>
            <a:picLocks noChangeAspect="1" noChangeArrowheads="1"/>
          </p:cNvPicPr>
          <p:nvPr>
            <p:custDataLst>
              <p:tags r:id="rId13"/>
            </p:custDataLst>
          </p:nvPr>
        </p:nvPicPr>
        <p:blipFill>
          <a:blip r:embed="rId22">
            <a:extLst>
              <a:ext uri="{28A0092B-C50C-407E-A947-70E740481C1C}">
                <a14:useLocalDpi xmlns:a14="http://schemas.microsoft.com/office/drawing/2010/main" val="0"/>
              </a:ext>
            </a:extLst>
          </a:blip>
          <a:srcRect/>
          <a:stretch>
            <a:fillRect/>
          </a:stretch>
        </p:blipFill>
        <p:spPr bwMode="auto">
          <a:xfrm>
            <a:off x="7059913" y="5665598"/>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Users\Fred\AppData\Local\Microsoft\Windows\Temporary Internet Files\Content.IE5\TCDPDLLR\50px-Star_full.svg[1].png"/>
          <p:cNvPicPr>
            <a:picLocks noChangeAspect="1" noChangeArrowheads="1"/>
          </p:cNvPicPr>
          <p:nvPr>
            <p:custDataLst>
              <p:tags r:id="rId14"/>
            </p:custDataLst>
          </p:nvPr>
        </p:nvPicPr>
        <p:blipFill>
          <a:blip r:embed="rId22">
            <a:extLst>
              <a:ext uri="{28A0092B-C50C-407E-A947-70E740481C1C}">
                <a14:useLocalDpi xmlns:a14="http://schemas.microsoft.com/office/drawing/2010/main" val="0"/>
              </a:ext>
            </a:extLst>
          </a:blip>
          <a:srcRect/>
          <a:stretch>
            <a:fillRect/>
          </a:stretch>
        </p:blipFill>
        <p:spPr bwMode="auto">
          <a:xfrm>
            <a:off x="7483211" y="5665595"/>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C:\Users\Fred\AppData\Local\Microsoft\Windows\Temporary Internet Files\Content.IE5\TCDPDLLR\50px-Star_full.svg[1].png"/>
          <p:cNvPicPr>
            <a:picLocks noChangeAspect="1" noChangeArrowheads="1"/>
          </p:cNvPicPr>
          <p:nvPr>
            <p:custDataLst>
              <p:tags r:id="rId15"/>
            </p:custDataLst>
          </p:nvPr>
        </p:nvPicPr>
        <p:blipFill>
          <a:blip r:embed="rId22">
            <a:extLst>
              <a:ext uri="{28A0092B-C50C-407E-A947-70E740481C1C}">
                <a14:useLocalDpi xmlns:a14="http://schemas.microsoft.com/office/drawing/2010/main" val="0"/>
              </a:ext>
            </a:extLst>
          </a:blip>
          <a:srcRect/>
          <a:stretch>
            <a:fillRect/>
          </a:stretch>
        </p:blipFill>
        <p:spPr bwMode="auto">
          <a:xfrm>
            <a:off x="7769759" y="5675133"/>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Users\Fred\AppData\Local\Microsoft\Windows\Temporary Internet Files\Content.IE5\TCDPDLLR\50px-Star_full.svg[1].png"/>
          <p:cNvPicPr>
            <a:picLocks noChangeAspect="1" noChangeArrowheads="1"/>
          </p:cNvPicPr>
          <p:nvPr>
            <p:custDataLst>
              <p:tags r:id="rId16"/>
            </p:custDataLst>
          </p:nvPr>
        </p:nvPicPr>
        <p:blipFill>
          <a:blip r:embed="rId22">
            <a:extLst>
              <a:ext uri="{28A0092B-C50C-407E-A947-70E740481C1C}">
                <a14:useLocalDpi xmlns:a14="http://schemas.microsoft.com/office/drawing/2010/main" val="0"/>
              </a:ext>
            </a:extLst>
          </a:blip>
          <a:srcRect/>
          <a:stretch>
            <a:fillRect/>
          </a:stretch>
        </p:blipFill>
        <p:spPr bwMode="auto">
          <a:xfrm>
            <a:off x="8070396" y="5682684"/>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sers\Fred\AppData\Local\Microsoft\Windows\Temporary Internet Files\Content.IE5\TCDPDLLR\50px-Star_full.svg[1].png"/>
          <p:cNvPicPr>
            <a:picLocks noChangeAspect="1" noChangeArrowheads="1"/>
          </p:cNvPicPr>
          <p:nvPr>
            <p:custDataLst>
              <p:tags r:id="rId17"/>
            </p:custDataLst>
          </p:nvPr>
        </p:nvPicPr>
        <p:blipFill>
          <a:blip r:embed="rId22">
            <a:extLst>
              <a:ext uri="{28A0092B-C50C-407E-A947-70E740481C1C}">
                <a14:useLocalDpi xmlns:a14="http://schemas.microsoft.com/office/drawing/2010/main" val="0"/>
              </a:ext>
            </a:extLst>
          </a:blip>
          <a:srcRect/>
          <a:stretch>
            <a:fillRect/>
          </a:stretch>
        </p:blipFill>
        <p:spPr bwMode="auto">
          <a:xfrm>
            <a:off x="8363470" y="5682683"/>
            <a:ext cx="257895" cy="26305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C:\Users\Fred\AppData\Local\Microsoft\Windows\Temporary Internet Files\Content.IE5\TCDPDLLR\50px-Star_full.svg[1].png"/>
          <p:cNvPicPr>
            <a:picLocks noChangeAspect="1" noChangeArrowheads="1"/>
          </p:cNvPicPr>
          <p:nvPr>
            <p:custDataLst>
              <p:tags r:id="rId18"/>
            </p:custDataLst>
          </p:nvPr>
        </p:nvPicPr>
        <p:blipFill>
          <a:blip r:embed="rId22">
            <a:extLst>
              <a:ext uri="{28A0092B-C50C-407E-A947-70E740481C1C}">
                <a14:useLocalDpi xmlns:a14="http://schemas.microsoft.com/office/drawing/2010/main" val="0"/>
              </a:ext>
            </a:extLst>
          </a:blip>
          <a:srcRect/>
          <a:stretch>
            <a:fillRect/>
          </a:stretch>
        </p:blipFill>
        <p:spPr bwMode="auto">
          <a:xfrm>
            <a:off x="8624787" y="5682682"/>
            <a:ext cx="257895" cy="263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418211"/>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custDataLst>
              <p:tags r:id="rId1"/>
            </p:custDataLst>
            <p:extLst>
              <p:ext uri="{D42A27DB-BD31-4B8C-83A1-F6EECF244321}">
                <p14:modId xmlns:p14="http://schemas.microsoft.com/office/powerpoint/2010/main" val="2207063373"/>
              </p:ext>
            </p:extLst>
          </p:nvPr>
        </p:nvGraphicFramePr>
        <p:xfrm>
          <a:off x="611560" y="2378435"/>
          <a:ext cx="7777162" cy="3092585"/>
        </p:xfrm>
        <a:graphic>
          <a:graphicData uri="http://schemas.openxmlformats.org/drawingml/2006/table">
            <a:tbl>
              <a:tblPr firstRow="1" bandRow="1">
                <a:tableStyleId>{5C22544A-7EE6-4342-B048-85BDC9FD1C3A}</a:tableStyleId>
              </a:tblPr>
              <a:tblGrid>
                <a:gridCol w="787717"/>
                <a:gridCol w="1087755"/>
                <a:gridCol w="1919605"/>
                <a:gridCol w="1910080"/>
                <a:gridCol w="2072005"/>
              </a:tblGrid>
              <a:tr h="940770">
                <a:tc>
                  <a:txBody>
                    <a:bodyPr/>
                    <a:lstStyle/>
                    <a:p>
                      <a:endParaRPr lang="fr-BE" dirty="0"/>
                    </a:p>
                  </a:txBody>
                  <a:tcPr/>
                </a:tc>
                <a:tc>
                  <a:txBody>
                    <a:bodyPr/>
                    <a:lstStyle/>
                    <a:p>
                      <a:pPr algn="ctr"/>
                      <a:r>
                        <a:rPr lang="fr-BE" dirty="0" smtClean="0"/>
                        <a:t>Recuva</a:t>
                      </a:r>
                      <a:endParaRPr lang="fr-BE" dirty="0"/>
                    </a:p>
                  </a:txBody>
                  <a:tcPr anchor="ctr"/>
                </a:tc>
                <a:tc>
                  <a:txBody>
                    <a:bodyPr/>
                    <a:lstStyle/>
                    <a:p>
                      <a:pPr algn="ctr"/>
                      <a:r>
                        <a:rPr lang="fr-BE" dirty="0" err="1" smtClean="0"/>
                        <a:t>Stellar</a:t>
                      </a:r>
                      <a:r>
                        <a:rPr lang="fr-BE" dirty="0" smtClean="0"/>
                        <a:t> </a:t>
                      </a:r>
                      <a:r>
                        <a:rPr lang="fr-BE" dirty="0" err="1" smtClean="0"/>
                        <a:t>Phoenix</a:t>
                      </a:r>
                      <a:r>
                        <a:rPr lang="fr-BE" dirty="0" smtClean="0"/>
                        <a:t> </a:t>
                      </a:r>
                    </a:p>
                    <a:p>
                      <a:pPr algn="ctr"/>
                      <a:r>
                        <a:rPr lang="fr-BE" dirty="0" smtClean="0"/>
                        <a:t>Data </a:t>
                      </a:r>
                      <a:r>
                        <a:rPr lang="fr-BE" dirty="0" err="1" smtClean="0"/>
                        <a:t>Recovery</a:t>
                      </a:r>
                      <a:endParaRPr lang="fr-BE"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dirty="0" err="1" smtClean="0"/>
                        <a:t>Glary</a:t>
                      </a:r>
                      <a:r>
                        <a:rPr lang="fr-BE" dirty="0" smtClean="0"/>
                        <a:t> </a:t>
                      </a:r>
                      <a:r>
                        <a:rPr lang="fr-BE" dirty="0" err="1" smtClean="0"/>
                        <a:t>Undelete</a:t>
                      </a:r>
                      <a:endParaRPr lang="fr-BE"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dirty="0" smtClean="0"/>
                        <a:t>R-Studio</a:t>
                      </a:r>
                      <a:endParaRPr lang="fr-BE" dirty="0"/>
                    </a:p>
                  </a:txBody>
                  <a:tcPr anchor="ctr"/>
                </a:tc>
              </a:tr>
              <a:tr h="501729">
                <a:tc>
                  <a:txBody>
                    <a:bodyPr/>
                    <a:lstStyle/>
                    <a:p>
                      <a:pPr algn="ctr"/>
                      <a:r>
                        <a:rPr lang="fr-BE" dirty="0" smtClean="0"/>
                        <a:t>Win</a:t>
                      </a:r>
                      <a:endParaRPr lang="fr-BE" dirty="0"/>
                    </a:p>
                  </a:txBody>
                  <a:tcPr anchor="ctr"/>
                </a:tc>
                <a:tc>
                  <a:txBody>
                    <a:bodyPr/>
                    <a:lstStyle/>
                    <a:p>
                      <a:pPr algn="ctr"/>
                      <a:r>
                        <a:rPr lang="fr-BE" dirty="0" smtClean="0">
                          <a:hlinkClick r:id="rId13"/>
                        </a:rPr>
                        <a:t>Recuva</a:t>
                      </a:r>
                      <a:endParaRPr lang="fr-BE" dirty="0"/>
                    </a:p>
                  </a:txBody>
                  <a:tcPr anchor="ctr"/>
                </a:tc>
                <a:tc>
                  <a:txBody>
                    <a:bodyPr/>
                    <a:lstStyle/>
                    <a:p>
                      <a:pPr algn="ctr"/>
                      <a:r>
                        <a:rPr lang="fr-BE" dirty="0" smtClean="0">
                          <a:hlinkClick r:id="rId14"/>
                        </a:rPr>
                        <a:t>StellarPhoenix</a:t>
                      </a:r>
                      <a:endParaRPr lang="fr-BE" dirty="0"/>
                    </a:p>
                  </a:txBody>
                  <a:tcPr anchor="ctr"/>
                </a:tc>
                <a:tc>
                  <a:txBody>
                    <a:bodyPr/>
                    <a:lstStyle/>
                    <a:p>
                      <a:pPr algn="ctr"/>
                      <a:r>
                        <a:rPr lang="fr-BE" dirty="0" smtClean="0">
                          <a:hlinkClick r:id="rId15"/>
                        </a:rPr>
                        <a:t>GlaryUndelete</a:t>
                      </a:r>
                      <a:endParaRPr lang="fr-BE" dirty="0"/>
                    </a:p>
                  </a:txBody>
                  <a:tcPr anchor="ctr"/>
                </a:tc>
                <a:tc>
                  <a:txBody>
                    <a:bodyPr/>
                    <a:lstStyle/>
                    <a:p>
                      <a:pPr algn="ctr"/>
                      <a:r>
                        <a:rPr lang="fr-BE" dirty="0" smtClean="0">
                          <a:hlinkClick r:id="rId16"/>
                        </a:rPr>
                        <a:t>RStudio</a:t>
                      </a:r>
                      <a:endParaRPr lang="fr-BE" dirty="0"/>
                    </a:p>
                  </a:txBody>
                  <a:tcPr anchor="ctr"/>
                </a:tc>
              </a:tr>
              <a:tr h="688186">
                <a:tc>
                  <a:txBody>
                    <a:bodyPr/>
                    <a:lstStyle/>
                    <a:p>
                      <a:pPr algn="ctr"/>
                      <a:r>
                        <a:rPr lang="fr-BE" dirty="0" smtClean="0"/>
                        <a:t>Linux</a:t>
                      </a:r>
                      <a:endParaRPr lang="fr-BE" dirty="0"/>
                    </a:p>
                  </a:txBody>
                  <a:tcPr anchor="ctr"/>
                </a:tc>
                <a:tc>
                  <a:txBody>
                    <a:bodyPr/>
                    <a:lstStyle/>
                    <a:p>
                      <a:pPr algn="ctr"/>
                      <a:endParaRPr lang="fr-BE" dirty="0"/>
                    </a:p>
                  </a:txBody>
                  <a:tcPr anchor="ctr"/>
                </a:tc>
                <a:tc>
                  <a:txBody>
                    <a:bodyPr/>
                    <a:lstStyle/>
                    <a:p>
                      <a:pPr algn="ctr"/>
                      <a:endParaRPr lang="fr-BE" dirty="0"/>
                    </a:p>
                  </a:txBody>
                  <a:tcPr anchor="ctr"/>
                </a:tc>
                <a:tc>
                  <a:txBody>
                    <a:bodyPr/>
                    <a:lstStyle/>
                    <a:p>
                      <a:pPr algn="ctr"/>
                      <a:endParaRPr lang="fr-BE" dirty="0"/>
                    </a:p>
                  </a:txBody>
                  <a:tcPr anchor="ctr"/>
                </a:tc>
                <a:tc>
                  <a:txBody>
                    <a:bodyPr/>
                    <a:lstStyle/>
                    <a:p>
                      <a:pPr algn="ctr"/>
                      <a:r>
                        <a:rPr lang="fr-BE" dirty="0" smtClean="0">
                          <a:hlinkClick r:id="rId17"/>
                        </a:rPr>
                        <a:t>RStudio</a:t>
                      </a:r>
                      <a:endParaRPr lang="fr-BE" dirty="0"/>
                    </a:p>
                  </a:txBody>
                  <a:tcPr anchor="ctr"/>
                </a:tc>
              </a:tr>
              <a:tr h="480950">
                <a:tc>
                  <a:txBody>
                    <a:bodyPr/>
                    <a:lstStyle/>
                    <a:p>
                      <a:pPr algn="ctr"/>
                      <a:r>
                        <a:rPr lang="fr-BE" dirty="0" smtClean="0"/>
                        <a:t>Mac</a:t>
                      </a:r>
                      <a:endParaRPr lang="fr-BE" dirty="0"/>
                    </a:p>
                  </a:txBody>
                  <a:tcPr anchor="ctr"/>
                </a:tc>
                <a:tc>
                  <a:txBody>
                    <a:bodyPr/>
                    <a:lstStyle/>
                    <a:p>
                      <a:pPr algn="ctr"/>
                      <a:endParaRPr lang="fr-BE"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dirty="0" smtClean="0">
                          <a:hlinkClick r:id="rId18"/>
                        </a:rPr>
                        <a:t>StellarPhoenix</a:t>
                      </a:r>
                      <a:endParaRPr lang="fr-BE" dirty="0"/>
                    </a:p>
                  </a:txBody>
                  <a:tcPr anchor="ctr"/>
                </a:tc>
                <a:tc>
                  <a:txBody>
                    <a:bodyPr/>
                    <a:lstStyle/>
                    <a:p>
                      <a:pPr algn="ctr"/>
                      <a:endParaRPr lang="fr-BE" dirty="0"/>
                    </a:p>
                  </a:txBody>
                  <a:tcPr anchor="ctr"/>
                </a:tc>
                <a:tc>
                  <a:txBody>
                    <a:bodyPr/>
                    <a:lstStyle/>
                    <a:p>
                      <a:pPr algn="ctr"/>
                      <a:r>
                        <a:rPr lang="fr-BE" dirty="0" smtClean="0">
                          <a:hlinkClick r:id="rId19"/>
                        </a:rPr>
                        <a:t>RStudio</a:t>
                      </a:r>
                      <a:endParaRPr lang="fr-BE" dirty="0"/>
                    </a:p>
                  </a:txBody>
                  <a:tcPr anchor="ctr"/>
                </a:tc>
              </a:tr>
              <a:tr h="480950">
                <a:tc>
                  <a:txBody>
                    <a:bodyPr/>
                    <a:lstStyle/>
                    <a:p>
                      <a:pPr algn="ctr"/>
                      <a:r>
                        <a:rPr lang="fr-BE" dirty="0" smtClean="0"/>
                        <a:t>Ios</a:t>
                      </a:r>
                      <a:endParaRPr lang="fr-BE" dirty="0"/>
                    </a:p>
                  </a:txBody>
                  <a:tcPr anchor="ctr"/>
                </a:tc>
                <a:tc>
                  <a:txBody>
                    <a:bodyPr/>
                    <a:lstStyle/>
                    <a:p>
                      <a:pPr algn="ctr"/>
                      <a:endParaRPr lang="fr-BE" dirty="0"/>
                    </a:p>
                  </a:txBody>
                  <a:tcPr anchor="ctr"/>
                </a:tc>
                <a:tc>
                  <a:txBody>
                    <a:bodyPr/>
                    <a:lstStyle/>
                    <a:p>
                      <a:pPr algn="ctr"/>
                      <a:r>
                        <a:rPr lang="fr-BE" dirty="0" smtClean="0">
                          <a:hlinkClick r:id="rId20"/>
                        </a:rPr>
                        <a:t>StellarPhoenix</a:t>
                      </a:r>
                      <a:endParaRPr lang="fr-BE" dirty="0"/>
                    </a:p>
                  </a:txBody>
                  <a:tcPr anchor="ctr"/>
                </a:tc>
                <a:tc>
                  <a:txBody>
                    <a:bodyPr/>
                    <a:lstStyle/>
                    <a:p>
                      <a:pPr algn="ctr"/>
                      <a:endParaRPr lang="fr-BE" dirty="0"/>
                    </a:p>
                  </a:txBody>
                  <a:tcPr anchor="ctr"/>
                </a:tc>
                <a:tc>
                  <a:txBody>
                    <a:bodyPr/>
                    <a:lstStyle/>
                    <a:p>
                      <a:pPr algn="ctr"/>
                      <a:endParaRPr lang="fr-BE" dirty="0"/>
                    </a:p>
                  </a:txBody>
                  <a:tcPr anchor="ctr"/>
                </a:tc>
              </a:tr>
            </a:tbl>
          </a:graphicData>
        </a:graphic>
      </p:graphicFrame>
      <p:pic>
        <p:nvPicPr>
          <p:cNvPr id="4" name="Image 3">
            <a:hlinkClick r:id="rId21" action="ppaction://hlinksldjump"/>
          </p:cNvPr>
          <p:cNvPicPr>
            <a:picLocks noChangeAspect="1"/>
          </p:cNvPicPr>
          <p:nvPr>
            <p:custDataLst>
              <p:tags r:id="rId2"/>
            </p:custDataLst>
          </p:nvPr>
        </p:nvPicPr>
        <p:blipFill>
          <a:blip r:embed="rId22">
            <a:extLst>
              <a:ext uri="{28A0092B-C50C-407E-A947-70E740481C1C}">
                <a14:useLocalDpi xmlns:a14="http://schemas.microsoft.com/office/drawing/2010/main" val="0"/>
              </a:ext>
            </a:extLst>
          </a:blip>
          <a:stretch>
            <a:fillRect/>
          </a:stretch>
        </p:blipFill>
        <p:spPr>
          <a:xfrm>
            <a:off x="3491880" y="123055"/>
            <a:ext cx="1822723" cy="467923"/>
          </a:xfrm>
          <a:prstGeom prst="rect">
            <a:avLst/>
          </a:prstGeom>
        </p:spPr>
      </p:pic>
      <p:sp>
        <p:nvSpPr>
          <p:cNvPr id="5" name="Titre 1"/>
          <p:cNvSpPr txBox="1">
            <a:spLocks/>
          </p:cNvSpPr>
          <p:nvPr>
            <p:custDataLst>
              <p:tags r:id="rId3"/>
            </p:custDataLst>
          </p:nvPr>
        </p:nvSpPr>
        <p:spPr>
          <a:xfrm>
            <a:off x="287524" y="908720"/>
            <a:ext cx="8640960" cy="108012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Page de </a:t>
            </a:r>
            <a:r>
              <a:rPr lang="fr-BE" dirty="0" err="1" smtClean="0"/>
              <a:t>Telechargement</a:t>
            </a:r>
            <a:endParaRPr lang="fr-BE" dirty="0"/>
          </a:p>
        </p:txBody>
      </p:sp>
      <p:pic>
        <p:nvPicPr>
          <p:cNvPr id="1026" name="Picture 2" descr="C:\Users\Fred\AppData\Local\Microsoft\Windows\Temporary Internet Files\Content.IE5\T4HJZEE3\molumen_red_round_error_warning_icon-1969px[1].png"/>
          <p:cNvPicPr>
            <a:picLocks noChangeAspect="1" noChangeArrowheads="1"/>
          </p:cNvPicPr>
          <p:nvPr>
            <p:custDataLst>
              <p:tags r:id="rId4"/>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1755336" y="4002850"/>
            <a:ext cx="324036" cy="3240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Fred\AppData\Local\Microsoft\Windows\Temporary Internet Files\Content.IE5\T4HJZEE3\molumen_red_round_error_warning_icon-1969px[1].png"/>
          <p:cNvPicPr>
            <a:picLocks noChangeAspect="1" noChangeArrowheads="1"/>
          </p:cNvPicPr>
          <p:nvPr>
            <p:custDataLst>
              <p:tags r:id="rId5"/>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1755336" y="4629590"/>
            <a:ext cx="324036" cy="3240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Fred\AppData\Local\Microsoft\Windows\Temporary Internet Files\Content.IE5\T4HJZEE3\molumen_red_round_error_warning_icon-1969px[1].png"/>
          <p:cNvPicPr>
            <a:picLocks noChangeAspect="1" noChangeArrowheads="1"/>
          </p:cNvPicPr>
          <p:nvPr>
            <p:custDataLst>
              <p:tags r:id="rId6"/>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1755336" y="5103161"/>
            <a:ext cx="324036" cy="3240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Fred\AppData\Local\Microsoft\Windows\Temporary Internet Files\Content.IE5\T4HJZEE3\molumen_red_round_error_warning_icon-1969px[1].png"/>
          <p:cNvPicPr>
            <a:picLocks noChangeAspect="1" noChangeArrowheads="1"/>
          </p:cNvPicPr>
          <p:nvPr>
            <p:custDataLst>
              <p:tags r:id="rId7"/>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3255672" y="4002850"/>
            <a:ext cx="324036" cy="32403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Fred\AppData\Local\Microsoft\Windows\Temporary Internet Files\Content.IE5\T4HJZEE3\molumen_red_round_error_warning_icon-1969px[1].png"/>
          <p:cNvPicPr>
            <a:picLocks noChangeAspect="1" noChangeArrowheads="1"/>
          </p:cNvPicPr>
          <p:nvPr>
            <p:custDataLst>
              <p:tags r:id="rId8"/>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5132530" y="4002850"/>
            <a:ext cx="324036" cy="32403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Fred\AppData\Local\Microsoft\Windows\Temporary Internet Files\Content.IE5\T4HJZEE3\molumen_red_round_error_warning_icon-1969px[1].png"/>
          <p:cNvPicPr>
            <a:picLocks noChangeAspect="1" noChangeArrowheads="1"/>
          </p:cNvPicPr>
          <p:nvPr>
            <p:custDataLst>
              <p:tags r:id="rId9"/>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5132530" y="4620598"/>
            <a:ext cx="324036" cy="32403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Fred\AppData\Local\Microsoft\Windows\Temporary Internet Files\Content.IE5\T4HJZEE3\molumen_red_round_error_warning_icon-1969px[1].png"/>
          <p:cNvPicPr>
            <a:picLocks noChangeAspect="1" noChangeArrowheads="1"/>
          </p:cNvPicPr>
          <p:nvPr>
            <p:custDataLst>
              <p:tags r:id="rId10"/>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5132530" y="5103161"/>
            <a:ext cx="324036" cy="32403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C:\Users\Fred\AppData\Local\Microsoft\Windows\Temporary Internet Files\Content.IE5\T4HJZEE3\molumen_red_round_error_warning_icon-1969px[1].png"/>
          <p:cNvPicPr>
            <a:picLocks noChangeAspect="1" noChangeArrowheads="1"/>
          </p:cNvPicPr>
          <p:nvPr>
            <p:custDataLst>
              <p:tags r:id="rId11"/>
            </p:custDataLst>
          </p:nvPr>
        </p:nvPicPr>
        <p:blipFill>
          <a:blip r:embed="rId23" cstate="print">
            <a:extLst>
              <a:ext uri="{28A0092B-C50C-407E-A947-70E740481C1C}">
                <a14:useLocalDpi xmlns:a14="http://schemas.microsoft.com/office/drawing/2010/main" val="0"/>
              </a:ext>
            </a:extLst>
          </a:blip>
          <a:srcRect/>
          <a:stretch>
            <a:fillRect/>
          </a:stretch>
        </p:blipFill>
        <p:spPr bwMode="auto">
          <a:xfrm>
            <a:off x="7205110" y="5103161"/>
            <a:ext cx="324036" cy="324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9209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323528" y="908720"/>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 logiciel conseillé</a:t>
            </a:r>
          </a:p>
        </p:txBody>
      </p:sp>
      <p:pic>
        <p:nvPicPr>
          <p:cNvPr id="3" name="Image 2"/>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1043608" y="3047876"/>
            <a:ext cx="2016000" cy="2016000"/>
          </a:xfrm>
          <a:prstGeom prst="rect">
            <a:avLst/>
          </a:prstGeom>
        </p:spPr>
      </p:pic>
      <p:sp>
        <p:nvSpPr>
          <p:cNvPr id="4" name="Rectangle 3"/>
          <p:cNvSpPr/>
          <p:nvPr>
            <p:custDataLst>
              <p:tags r:id="rId3"/>
            </p:custDataLst>
          </p:nvPr>
        </p:nvSpPr>
        <p:spPr>
          <a:xfrm>
            <a:off x="3851920" y="3679899"/>
            <a:ext cx="118173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Ou</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Image 4"/>
          <p:cNvPicPr>
            <a:picLocks noChangeAspect="1"/>
          </p:cNvPicPr>
          <p:nvPr>
            <p:custDataLst>
              <p:tags r:id="rId4"/>
            </p:custDataLst>
          </p:nvPr>
        </p:nvPicPr>
        <p:blipFill>
          <a:blip r:embed="rId7">
            <a:extLst>
              <a:ext uri="{28A0092B-C50C-407E-A947-70E740481C1C}">
                <a14:useLocalDpi xmlns:a14="http://schemas.microsoft.com/office/drawing/2010/main" val="0"/>
              </a:ext>
            </a:extLst>
          </a:blip>
          <a:stretch>
            <a:fillRect/>
          </a:stretch>
        </p:blipFill>
        <p:spPr>
          <a:xfrm>
            <a:off x="5436096" y="3501008"/>
            <a:ext cx="3152659" cy="1109736"/>
          </a:xfrm>
          <a:prstGeom prst="rect">
            <a:avLst/>
          </a:prstGeom>
        </p:spPr>
      </p:pic>
    </p:spTree>
    <p:extLst>
      <p:ext uri="{BB962C8B-B14F-4D97-AF65-F5344CB8AC3E}">
        <p14:creationId xmlns:p14="http://schemas.microsoft.com/office/powerpoint/2010/main" val="2550142511"/>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87524" y="908720"/>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Conclusion</a:t>
            </a:r>
          </a:p>
        </p:txBody>
      </p:sp>
      <p:sp>
        <p:nvSpPr>
          <p:cNvPr id="3" name="ZoneTexte 2"/>
          <p:cNvSpPr txBox="1"/>
          <p:nvPr>
            <p:custDataLst>
              <p:tags r:id="rId2"/>
            </p:custDataLst>
          </p:nvPr>
        </p:nvSpPr>
        <p:spPr>
          <a:xfrm>
            <a:off x="3239850" y="3429000"/>
            <a:ext cx="3204357" cy="400110"/>
          </a:xfrm>
          <a:prstGeom prst="rect">
            <a:avLst/>
          </a:prstGeom>
          <a:noFill/>
        </p:spPr>
        <p:txBody>
          <a:bodyPr wrap="square" rtlCol="0">
            <a:spAutoFit/>
          </a:bodyPr>
          <a:lstStyle/>
          <a:p>
            <a:pPr algn="ctr"/>
            <a:r>
              <a:rPr lang="fr-BE" sz="2000" dirty="0" smtClean="0"/>
              <a:t>Logiciel Mixte</a:t>
            </a:r>
            <a:endParaRPr lang="fr-BE" sz="2000" dirty="0"/>
          </a:p>
        </p:txBody>
      </p:sp>
      <p:sp>
        <p:nvSpPr>
          <p:cNvPr id="4" name="ZoneTexte 3"/>
          <p:cNvSpPr txBox="1"/>
          <p:nvPr>
            <p:custDataLst>
              <p:tags r:id="rId3"/>
            </p:custDataLst>
          </p:nvPr>
        </p:nvSpPr>
        <p:spPr>
          <a:xfrm>
            <a:off x="3239851" y="4437112"/>
            <a:ext cx="3204357" cy="400110"/>
          </a:xfrm>
          <a:prstGeom prst="rect">
            <a:avLst/>
          </a:prstGeom>
          <a:noFill/>
        </p:spPr>
        <p:txBody>
          <a:bodyPr wrap="square" rtlCol="0">
            <a:spAutoFit/>
          </a:bodyPr>
          <a:lstStyle/>
          <a:p>
            <a:pPr algn="ctr"/>
            <a:r>
              <a:rPr lang="fr-BE" sz="2000" dirty="0" smtClean="0"/>
              <a:t>Logiciel gratuit/payant</a:t>
            </a:r>
            <a:endParaRPr lang="fr-BE" sz="2000" dirty="0"/>
          </a:p>
        </p:txBody>
      </p:sp>
    </p:spTree>
    <p:extLst>
      <p:ext uri="{BB962C8B-B14F-4D97-AF65-F5344CB8AC3E}">
        <p14:creationId xmlns:p14="http://schemas.microsoft.com/office/powerpoint/2010/main" val="785077800"/>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custDataLst>
              <p:tags r:id="rId1"/>
            </p:custDataLst>
          </p:nvPr>
        </p:nvSpPr>
        <p:spPr>
          <a:xfrm>
            <a:off x="457200" y="2857500"/>
            <a:ext cx="8229600" cy="114300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smtClean="0"/>
              <a:t>Merci pour votre attention</a:t>
            </a:r>
            <a:endParaRPr lang="fr-BE" dirty="0"/>
          </a:p>
        </p:txBody>
      </p:sp>
      <p:pic>
        <p:nvPicPr>
          <p:cNvPr id="4" name="Image 3">
            <a:hlinkClick r:id="rId4" action="ppaction://hlinksldjump"/>
          </p:cNvPr>
          <p:cNvPicPr>
            <a:picLocks noChangeAspect="1"/>
          </p:cNvPicPr>
          <p:nvPr>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3491880" y="123055"/>
            <a:ext cx="1822723" cy="467923"/>
          </a:xfrm>
          <a:prstGeom prst="rect">
            <a:avLst/>
          </a:prstGeom>
        </p:spPr>
      </p:pic>
    </p:spTree>
    <p:extLst>
      <p:ext uri="{BB962C8B-B14F-4D97-AF65-F5344CB8AC3E}">
        <p14:creationId xmlns:p14="http://schemas.microsoft.com/office/powerpoint/2010/main" val="40910780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p1 (Questions ouvertes)</a:t>
            </a:r>
            <a:endParaRPr lang="fr-BE" dirty="0"/>
          </a:p>
        </p:txBody>
      </p:sp>
      <p:sp>
        <p:nvSpPr>
          <p:cNvPr id="4" name="ZoneTexte 3"/>
          <p:cNvSpPr txBox="1"/>
          <p:nvPr>
            <p:custDataLst>
              <p:tags r:id="rId2"/>
            </p:custDataLst>
          </p:nvPr>
        </p:nvSpPr>
        <p:spPr>
          <a:xfrm>
            <a:off x="287524" y="2636912"/>
            <a:ext cx="8640960" cy="369332"/>
          </a:xfrm>
          <a:prstGeom prst="rect">
            <a:avLst/>
          </a:prstGeom>
          <a:noFill/>
        </p:spPr>
        <p:txBody>
          <a:bodyPr wrap="square" rtlCol="0">
            <a:spAutoFit/>
          </a:bodyPr>
          <a:lstStyle/>
          <a:p>
            <a:pPr algn="ctr"/>
            <a:r>
              <a:rPr lang="fr-BE" dirty="0" smtClean="0"/>
              <a:t>1)Que faut-il éviter lorsque l’on essaye de récupérer des données?</a:t>
            </a:r>
          </a:p>
        </p:txBody>
      </p:sp>
      <p:sp>
        <p:nvSpPr>
          <p:cNvPr id="6" name="ZoneTexte 5"/>
          <p:cNvSpPr txBox="1"/>
          <p:nvPr>
            <p:custDataLst>
              <p:tags r:id="rId3"/>
            </p:custDataLst>
          </p:nvPr>
        </p:nvSpPr>
        <p:spPr>
          <a:xfrm>
            <a:off x="395536" y="3892406"/>
            <a:ext cx="8532948" cy="646331"/>
          </a:xfrm>
          <a:prstGeom prst="rect">
            <a:avLst/>
          </a:prstGeom>
          <a:noFill/>
        </p:spPr>
        <p:txBody>
          <a:bodyPr wrap="square" rtlCol="0">
            <a:spAutoFit/>
          </a:bodyPr>
          <a:lstStyle/>
          <a:p>
            <a:pPr algn="ctr"/>
            <a:r>
              <a:rPr lang="fr-BE" dirty="0" smtClean="0"/>
              <a:t>2)Que se passe t ’il si l’on utilise un programme qui n’utilise qu’un seul type de récupération </a:t>
            </a:r>
          </a:p>
        </p:txBody>
      </p:sp>
      <p:sp>
        <p:nvSpPr>
          <p:cNvPr id="7" name="ZoneTexte 6"/>
          <p:cNvSpPr txBox="1"/>
          <p:nvPr>
            <p:custDataLst>
              <p:tags r:id="rId4"/>
            </p:custDataLst>
          </p:nvPr>
        </p:nvSpPr>
        <p:spPr>
          <a:xfrm>
            <a:off x="287524" y="5229200"/>
            <a:ext cx="8640960" cy="369332"/>
          </a:xfrm>
          <a:prstGeom prst="rect">
            <a:avLst/>
          </a:prstGeom>
          <a:noFill/>
        </p:spPr>
        <p:txBody>
          <a:bodyPr wrap="square" rtlCol="0">
            <a:spAutoFit/>
          </a:bodyPr>
          <a:lstStyle/>
          <a:p>
            <a:r>
              <a:rPr lang="fr-BE" dirty="0" smtClean="0"/>
              <a:t>3)Que faudrait-il faire pour réellement supprimer vos fichiers?	</a:t>
            </a:r>
          </a:p>
        </p:txBody>
      </p:sp>
    </p:spTree>
    <p:extLst>
      <p:ext uri="{BB962C8B-B14F-4D97-AF65-F5344CB8AC3E}">
        <p14:creationId xmlns:p14="http://schemas.microsoft.com/office/powerpoint/2010/main" val="1706847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p2 (Questions QCM)</a:t>
            </a:r>
            <a:endParaRPr lang="fr-BE" dirty="0"/>
          </a:p>
        </p:txBody>
      </p:sp>
      <p:sp>
        <p:nvSpPr>
          <p:cNvPr id="4" name="ZoneTexte 3"/>
          <p:cNvSpPr txBox="1"/>
          <p:nvPr>
            <p:custDataLst>
              <p:tags r:id="rId2"/>
            </p:custDataLst>
          </p:nvPr>
        </p:nvSpPr>
        <p:spPr>
          <a:xfrm>
            <a:off x="287524" y="2636912"/>
            <a:ext cx="8640960" cy="646331"/>
          </a:xfrm>
          <a:prstGeom prst="rect">
            <a:avLst/>
          </a:prstGeom>
          <a:noFill/>
        </p:spPr>
        <p:txBody>
          <a:bodyPr wrap="square" rtlCol="0">
            <a:spAutoFit/>
          </a:bodyPr>
          <a:lstStyle/>
          <a:p>
            <a:pPr algn="ctr"/>
            <a:r>
              <a:rPr lang="fr-BE" dirty="0" smtClean="0"/>
              <a:t>1) Tous les programmes sont-ils capables de récupérer nos données dans le même état?</a:t>
            </a:r>
          </a:p>
        </p:txBody>
      </p:sp>
      <p:sp>
        <p:nvSpPr>
          <p:cNvPr id="10" name="ZoneTexte 9"/>
          <p:cNvSpPr txBox="1"/>
          <p:nvPr>
            <p:custDataLst>
              <p:tags r:id="rId3"/>
            </p:custDataLst>
          </p:nvPr>
        </p:nvSpPr>
        <p:spPr>
          <a:xfrm>
            <a:off x="539552" y="3675474"/>
            <a:ext cx="7560840" cy="646331"/>
          </a:xfrm>
          <a:prstGeom prst="rect">
            <a:avLst/>
          </a:prstGeom>
          <a:noFill/>
        </p:spPr>
        <p:txBody>
          <a:bodyPr wrap="square" rtlCol="0">
            <a:spAutoFit/>
          </a:bodyPr>
          <a:lstStyle/>
          <a:p>
            <a:r>
              <a:rPr lang="fr-BE" dirty="0" smtClean="0"/>
              <a:t>A) La procédure est la même donc les fichiers sont </a:t>
            </a:r>
            <a:r>
              <a:rPr lang="fr-BE" dirty="0" smtClean="0"/>
              <a:t>récupérés </a:t>
            </a:r>
            <a:r>
              <a:rPr lang="fr-BE" dirty="0" smtClean="0"/>
              <a:t>dans le même état</a:t>
            </a:r>
          </a:p>
        </p:txBody>
      </p:sp>
      <p:sp>
        <p:nvSpPr>
          <p:cNvPr id="11" name="ZoneTexte 10"/>
          <p:cNvSpPr txBox="1"/>
          <p:nvPr>
            <p:custDataLst>
              <p:tags r:id="rId4"/>
            </p:custDataLst>
          </p:nvPr>
        </p:nvSpPr>
        <p:spPr>
          <a:xfrm>
            <a:off x="539552" y="4506471"/>
            <a:ext cx="7560840" cy="646331"/>
          </a:xfrm>
          <a:prstGeom prst="rect">
            <a:avLst/>
          </a:prstGeom>
          <a:noFill/>
        </p:spPr>
        <p:txBody>
          <a:bodyPr wrap="square" rtlCol="0">
            <a:spAutoFit/>
          </a:bodyPr>
          <a:lstStyle/>
          <a:p>
            <a:r>
              <a:rPr lang="fr-BE" dirty="0" smtClean="0"/>
              <a:t>B) La procédure n’est pas la même donc les fichiers sont </a:t>
            </a:r>
            <a:r>
              <a:rPr lang="fr-BE" dirty="0" smtClean="0"/>
              <a:t>récupérés </a:t>
            </a:r>
            <a:r>
              <a:rPr lang="fr-BE" dirty="0" smtClean="0"/>
              <a:t>dans un état différent</a:t>
            </a:r>
          </a:p>
        </p:txBody>
      </p:sp>
      <p:sp>
        <p:nvSpPr>
          <p:cNvPr id="12" name="ZoneTexte 11"/>
          <p:cNvSpPr txBox="1"/>
          <p:nvPr>
            <p:custDataLst>
              <p:tags r:id="rId5"/>
            </p:custDataLst>
          </p:nvPr>
        </p:nvSpPr>
        <p:spPr>
          <a:xfrm>
            <a:off x="539552" y="5501060"/>
            <a:ext cx="7560840" cy="369332"/>
          </a:xfrm>
          <a:prstGeom prst="rect">
            <a:avLst/>
          </a:prstGeom>
          <a:noFill/>
        </p:spPr>
        <p:txBody>
          <a:bodyPr wrap="square" rtlCol="0">
            <a:spAutoFit/>
          </a:bodyPr>
          <a:lstStyle/>
          <a:p>
            <a:r>
              <a:rPr lang="fr-BE" dirty="0" smtClean="0"/>
              <a:t>C) Tout dépend du prix que vous êtes prêt </a:t>
            </a:r>
            <a:r>
              <a:rPr lang="fr-BE" dirty="0" smtClean="0"/>
              <a:t>à </a:t>
            </a:r>
            <a:r>
              <a:rPr lang="fr-BE" dirty="0" smtClean="0"/>
              <a:t>mettre</a:t>
            </a:r>
          </a:p>
        </p:txBody>
      </p:sp>
    </p:spTree>
    <p:extLst>
      <p:ext uri="{BB962C8B-B14F-4D97-AF65-F5344CB8AC3E}">
        <p14:creationId xmlns:p14="http://schemas.microsoft.com/office/powerpoint/2010/main" val="1282226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p2 (Questions QCM)</a:t>
            </a:r>
            <a:endParaRPr lang="fr-BE" dirty="0"/>
          </a:p>
        </p:txBody>
      </p:sp>
      <p:sp>
        <p:nvSpPr>
          <p:cNvPr id="4" name="ZoneTexte 3"/>
          <p:cNvSpPr txBox="1"/>
          <p:nvPr>
            <p:custDataLst>
              <p:tags r:id="rId2"/>
            </p:custDataLst>
          </p:nvPr>
        </p:nvSpPr>
        <p:spPr>
          <a:xfrm>
            <a:off x="287524" y="2636912"/>
            <a:ext cx="8640960" cy="369332"/>
          </a:xfrm>
          <a:prstGeom prst="rect">
            <a:avLst/>
          </a:prstGeom>
          <a:noFill/>
        </p:spPr>
        <p:txBody>
          <a:bodyPr wrap="square" rtlCol="0">
            <a:spAutoFit/>
          </a:bodyPr>
          <a:lstStyle/>
          <a:p>
            <a:r>
              <a:rPr lang="fr-BE" dirty="0" smtClean="0"/>
              <a:t>2) Quels types de fichiers </a:t>
            </a:r>
            <a:r>
              <a:rPr lang="fr-BE" dirty="0" smtClean="0"/>
              <a:t>pouvez-vous récupérer?</a:t>
            </a:r>
            <a:endParaRPr lang="fr-BE" dirty="0" smtClean="0"/>
          </a:p>
        </p:txBody>
      </p:sp>
      <p:sp>
        <p:nvSpPr>
          <p:cNvPr id="10" name="ZoneTexte 9"/>
          <p:cNvSpPr txBox="1"/>
          <p:nvPr>
            <p:custDataLst>
              <p:tags r:id="rId3"/>
            </p:custDataLst>
          </p:nvPr>
        </p:nvSpPr>
        <p:spPr>
          <a:xfrm>
            <a:off x="539552" y="3675474"/>
            <a:ext cx="7560840" cy="369332"/>
          </a:xfrm>
          <a:prstGeom prst="rect">
            <a:avLst/>
          </a:prstGeom>
          <a:noFill/>
        </p:spPr>
        <p:txBody>
          <a:bodyPr wrap="square" rtlCol="0">
            <a:spAutoFit/>
          </a:bodyPr>
          <a:lstStyle/>
          <a:p>
            <a:r>
              <a:rPr lang="fr-BE" dirty="0" smtClean="0"/>
              <a:t>A) Tous les types de fichiers</a:t>
            </a:r>
          </a:p>
        </p:txBody>
      </p:sp>
      <p:sp>
        <p:nvSpPr>
          <p:cNvPr id="11" name="ZoneTexte 10"/>
          <p:cNvSpPr txBox="1"/>
          <p:nvPr>
            <p:custDataLst>
              <p:tags r:id="rId4"/>
            </p:custDataLst>
          </p:nvPr>
        </p:nvSpPr>
        <p:spPr>
          <a:xfrm>
            <a:off x="539552" y="4506471"/>
            <a:ext cx="7560840" cy="369332"/>
          </a:xfrm>
          <a:prstGeom prst="rect">
            <a:avLst/>
          </a:prstGeom>
          <a:noFill/>
        </p:spPr>
        <p:txBody>
          <a:bodyPr wrap="square" rtlCol="0">
            <a:spAutoFit/>
          </a:bodyPr>
          <a:lstStyle/>
          <a:p>
            <a:r>
              <a:rPr lang="fr-BE" dirty="0" smtClean="0"/>
              <a:t>B) Cela dépend du logiciel utilisé</a:t>
            </a:r>
          </a:p>
        </p:txBody>
      </p:sp>
      <p:sp>
        <p:nvSpPr>
          <p:cNvPr id="12" name="ZoneTexte 11"/>
          <p:cNvSpPr txBox="1"/>
          <p:nvPr>
            <p:custDataLst>
              <p:tags r:id="rId5"/>
            </p:custDataLst>
          </p:nvPr>
        </p:nvSpPr>
        <p:spPr>
          <a:xfrm>
            <a:off x="539552" y="5501060"/>
            <a:ext cx="7560840" cy="369332"/>
          </a:xfrm>
          <a:prstGeom prst="rect">
            <a:avLst/>
          </a:prstGeom>
          <a:noFill/>
        </p:spPr>
        <p:txBody>
          <a:bodyPr wrap="square" rtlCol="0">
            <a:spAutoFit/>
          </a:bodyPr>
          <a:lstStyle/>
          <a:p>
            <a:r>
              <a:rPr lang="fr-BE" dirty="0" smtClean="0"/>
              <a:t>C) </a:t>
            </a:r>
            <a:r>
              <a:rPr lang="fr-BE" dirty="0" smtClean="0"/>
              <a:t>Tous, mais </a:t>
            </a:r>
            <a:r>
              <a:rPr lang="fr-BE" dirty="0" smtClean="0"/>
              <a:t>seulement en version payante</a:t>
            </a:r>
          </a:p>
        </p:txBody>
      </p:sp>
    </p:spTree>
    <p:extLst>
      <p:ext uri="{BB962C8B-B14F-4D97-AF65-F5344CB8AC3E}">
        <p14:creationId xmlns:p14="http://schemas.microsoft.com/office/powerpoint/2010/main" val="1427632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p2 (Questions QCM)</a:t>
            </a:r>
            <a:endParaRPr lang="fr-BE" dirty="0"/>
          </a:p>
        </p:txBody>
      </p:sp>
      <p:sp>
        <p:nvSpPr>
          <p:cNvPr id="4" name="ZoneTexte 3"/>
          <p:cNvSpPr txBox="1"/>
          <p:nvPr>
            <p:custDataLst>
              <p:tags r:id="rId2"/>
            </p:custDataLst>
          </p:nvPr>
        </p:nvSpPr>
        <p:spPr>
          <a:xfrm>
            <a:off x="287524" y="2636912"/>
            <a:ext cx="8640960" cy="369332"/>
          </a:xfrm>
          <a:prstGeom prst="rect">
            <a:avLst/>
          </a:prstGeom>
          <a:noFill/>
        </p:spPr>
        <p:txBody>
          <a:bodyPr wrap="square" rtlCol="0">
            <a:spAutoFit/>
          </a:bodyPr>
          <a:lstStyle/>
          <a:p>
            <a:r>
              <a:rPr lang="fr-BE" dirty="0" smtClean="0"/>
              <a:t>3) La durée de récupération est-elle la même pour tous les programmes? </a:t>
            </a:r>
          </a:p>
        </p:txBody>
      </p:sp>
      <p:sp>
        <p:nvSpPr>
          <p:cNvPr id="10" name="ZoneTexte 9"/>
          <p:cNvSpPr txBox="1"/>
          <p:nvPr>
            <p:custDataLst>
              <p:tags r:id="rId3"/>
            </p:custDataLst>
          </p:nvPr>
        </p:nvSpPr>
        <p:spPr>
          <a:xfrm>
            <a:off x="539552" y="3675474"/>
            <a:ext cx="7560840" cy="369332"/>
          </a:xfrm>
          <a:prstGeom prst="rect">
            <a:avLst/>
          </a:prstGeom>
          <a:noFill/>
        </p:spPr>
        <p:txBody>
          <a:bodyPr wrap="square" rtlCol="0">
            <a:spAutoFit/>
          </a:bodyPr>
          <a:lstStyle/>
          <a:p>
            <a:r>
              <a:rPr lang="fr-BE" dirty="0" smtClean="0"/>
              <a:t>A) Oui</a:t>
            </a:r>
          </a:p>
        </p:txBody>
      </p:sp>
      <p:sp>
        <p:nvSpPr>
          <p:cNvPr id="11" name="ZoneTexte 10"/>
          <p:cNvSpPr txBox="1"/>
          <p:nvPr>
            <p:custDataLst>
              <p:tags r:id="rId4"/>
            </p:custDataLst>
          </p:nvPr>
        </p:nvSpPr>
        <p:spPr>
          <a:xfrm>
            <a:off x="539552" y="4506471"/>
            <a:ext cx="7560840" cy="369332"/>
          </a:xfrm>
          <a:prstGeom prst="rect">
            <a:avLst/>
          </a:prstGeom>
          <a:noFill/>
        </p:spPr>
        <p:txBody>
          <a:bodyPr wrap="square" rtlCol="0">
            <a:spAutoFit/>
          </a:bodyPr>
          <a:lstStyle/>
          <a:p>
            <a:r>
              <a:rPr lang="fr-BE" dirty="0" smtClean="0"/>
              <a:t>B) Non</a:t>
            </a:r>
          </a:p>
        </p:txBody>
      </p:sp>
      <p:sp>
        <p:nvSpPr>
          <p:cNvPr id="12" name="ZoneTexte 11"/>
          <p:cNvSpPr txBox="1"/>
          <p:nvPr>
            <p:custDataLst>
              <p:tags r:id="rId5"/>
            </p:custDataLst>
          </p:nvPr>
        </p:nvSpPr>
        <p:spPr>
          <a:xfrm>
            <a:off x="539552" y="5501060"/>
            <a:ext cx="7560840" cy="369332"/>
          </a:xfrm>
          <a:prstGeom prst="rect">
            <a:avLst/>
          </a:prstGeom>
          <a:noFill/>
        </p:spPr>
        <p:txBody>
          <a:bodyPr wrap="square" rtlCol="0">
            <a:spAutoFit/>
          </a:bodyPr>
          <a:lstStyle/>
          <a:p>
            <a:r>
              <a:rPr lang="fr-BE" dirty="0" smtClean="0"/>
              <a:t>C) Seulement si c’est la même méthode qui est </a:t>
            </a:r>
            <a:r>
              <a:rPr lang="fr-BE" dirty="0" smtClean="0"/>
              <a:t>utilisée</a:t>
            </a:r>
            <a:endParaRPr lang="fr-BE" dirty="0" smtClean="0"/>
          </a:p>
        </p:txBody>
      </p:sp>
    </p:spTree>
    <p:extLst>
      <p:ext uri="{BB962C8B-B14F-4D97-AF65-F5344CB8AC3E}">
        <p14:creationId xmlns:p14="http://schemas.microsoft.com/office/powerpoint/2010/main" val="1947446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p1 (Questions ouvertes)</a:t>
            </a:r>
            <a:endParaRPr lang="fr-BE" dirty="0"/>
          </a:p>
        </p:txBody>
      </p:sp>
      <p:sp>
        <p:nvSpPr>
          <p:cNvPr id="4" name="ZoneTexte 3"/>
          <p:cNvSpPr txBox="1"/>
          <p:nvPr>
            <p:custDataLst>
              <p:tags r:id="rId2"/>
            </p:custDataLst>
          </p:nvPr>
        </p:nvSpPr>
        <p:spPr>
          <a:xfrm>
            <a:off x="287524" y="2452246"/>
            <a:ext cx="8640960" cy="369332"/>
          </a:xfrm>
          <a:prstGeom prst="rect">
            <a:avLst/>
          </a:prstGeom>
          <a:noFill/>
        </p:spPr>
        <p:txBody>
          <a:bodyPr wrap="square" rtlCol="0">
            <a:spAutoFit/>
          </a:bodyPr>
          <a:lstStyle/>
          <a:p>
            <a:pPr algn="ctr"/>
            <a:r>
              <a:rPr lang="fr-BE" dirty="0" smtClean="0"/>
              <a:t>1)Que faut-il éviter lorsque l’on essaye de récupérer des données?</a:t>
            </a:r>
          </a:p>
        </p:txBody>
      </p:sp>
      <p:sp>
        <p:nvSpPr>
          <p:cNvPr id="6" name="ZoneTexte 5"/>
          <p:cNvSpPr txBox="1"/>
          <p:nvPr>
            <p:custDataLst>
              <p:tags r:id="rId3"/>
            </p:custDataLst>
          </p:nvPr>
        </p:nvSpPr>
        <p:spPr>
          <a:xfrm>
            <a:off x="287524" y="3722745"/>
            <a:ext cx="8532948" cy="646331"/>
          </a:xfrm>
          <a:prstGeom prst="rect">
            <a:avLst/>
          </a:prstGeom>
          <a:noFill/>
        </p:spPr>
        <p:txBody>
          <a:bodyPr wrap="square" rtlCol="0">
            <a:spAutoFit/>
          </a:bodyPr>
          <a:lstStyle/>
          <a:p>
            <a:pPr algn="ctr"/>
            <a:r>
              <a:rPr lang="fr-BE" dirty="0" smtClean="0"/>
              <a:t>2)Que se passe t ’il si l’on utilise un programme qui n’utilise qu’un seul type de récupération </a:t>
            </a:r>
          </a:p>
        </p:txBody>
      </p:sp>
      <p:sp>
        <p:nvSpPr>
          <p:cNvPr id="7" name="ZoneTexte 6"/>
          <p:cNvSpPr txBox="1"/>
          <p:nvPr>
            <p:custDataLst>
              <p:tags r:id="rId4"/>
            </p:custDataLst>
          </p:nvPr>
        </p:nvSpPr>
        <p:spPr>
          <a:xfrm>
            <a:off x="287524" y="5332566"/>
            <a:ext cx="8640960" cy="369332"/>
          </a:xfrm>
          <a:prstGeom prst="rect">
            <a:avLst/>
          </a:prstGeom>
          <a:noFill/>
        </p:spPr>
        <p:txBody>
          <a:bodyPr wrap="square" rtlCol="0">
            <a:spAutoFit/>
          </a:bodyPr>
          <a:lstStyle/>
          <a:p>
            <a:r>
              <a:rPr lang="fr-BE" dirty="0" smtClean="0"/>
              <a:t>3)Que faudrait-il faire pour réellement supprimer vos fichiers?	</a:t>
            </a:r>
          </a:p>
        </p:txBody>
      </p:sp>
      <p:sp>
        <p:nvSpPr>
          <p:cNvPr id="8" name="ZoneTexte 7"/>
          <p:cNvSpPr txBox="1"/>
          <p:nvPr>
            <p:custDataLst>
              <p:tags r:id="rId5"/>
            </p:custDataLst>
          </p:nvPr>
        </p:nvSpPr>
        <p:spPr>
          <a:xfrm>
            <a:off x="287524" y="2956302"/>
            <a:ext cx="8640960" cy="646331"/>
          </a:xfrm>
          <a:prstGeom prst="rect">
            <a:avLst/>
          </a:prstGeom>
          <a:noFill/>
          <a:ln w="28575">
            <a:solidFill>
              <a:srgbClr val="FF0000"/>
            </a:solidFill>
          </a:ln>
        </p:spPr>
        <p:txBody>
          <a:bodyPr wrap="square" rtlCol="0">
            <a:spAutoFit/>
          </a:bodyPr>
          <a:lstStyle/>
          <a:p>
            <a:pPr algn="ctr"/>
            <a:r>
              <a:rPr lang="fr-BE" dirty="0" smtClean="0"/>
              <a:t>Il faut éviter de sauvegarder sur le même disque où est </a:t>
            </a:r>
            <a:r>
              <a:rPr lang="fr-BE" dirty="0" smtClean="0"/>
              <a:t>exécutée la </a:t>
            </a:r>
            <a:r>
              <a:rPr lang="fr-BE" dirty="0" smtClean="0"/>
              <a:t>récupération afin d’éviter d’écrire sur d’</a:t>
            </a:r>
            <a:r>
              <a:rPr lang="fr-BE" dirty="0"/>
              <a:t>é</a:t>
            </a:r>
            <a:r>
              <a:rPr lang="fr-BE" dirty="0" smtClean="0"/>
              <a:t>ventuels fichiers à récupérer.</a:t>
            </a:r>
          </a:p>
        </p:txBody>
      </p:sp>
      <p:sp>
        <p:nvSpPr>
          <p:cNvPr id="9" name="ZoneTexte 8"/>
          <p:cNvSpPr txBox="1"/>
          <p:nvPr>
            <p:custDataLst>
              <p:tags r:id="rId6"/>
            </p:custDataLst>
          </p:nvPr>
        </p:nvSpPr>
        <p:spPr>
          <a:xfrm>
            <a:off x="287524" y="4540478"/>
            <a:ext cx="8640960" cy="646331"/>
          </a:xfrm>
          <a:prstGeom prst="rect">
            <a:avLst/>
          </a:prstGeom>
          <a:noFill/>
          <a:ln w="28575">
            <a:solidFill>
              <a:srgbClr val="FF0000"/>
            </a:solidFill>
          </a:ln>
        </p:spPr>
        <p:txBody>
          <a:bodyPr wrap="square" rtlCol="0">
            <a:spAutoFit/>
          </a:bodyPr>
          <a:lstStyle/>
          <a:p>
            <a:pPr algn="ctr"/>
            <a:r>
              <a:rPr lang="fr-BE" dirty="0" smtClean="0"/>
              <a:t>La </a:t>
            </a:r>
            <a:r>
              <a:rPr lang="fr-BE" dirty="0"/>
              <a:t>récupération</a:t>
            </a:r>
            <a:r>
              <a:rPr lang="fr-BE" dirty="0" smtClean="0"/>
              <a:t> risque d’être bâclée, pas de nom de fichier, partie manquante du fichier.</a:t>
            </a:r>
          </a:p>
        </p:txBody>
      </p:sp>
      <p:sp>
        <p:nvSpPr>
          <p:cNvPr id="10" name="ZoneTexte 9"/>
          <p:cNvSpPr txBox="1"/>
          <p:nvPr>
            <p:custDataLst>
              <p:tags r:id="rId7"/>
            </p:custDataLst>
          </p:nvPr>
        </p:nvSpPr>
        <p:spPr>
          <a:xfrm>
            <a:off x="287524" y="5816625"/>
            <a:ext cx="8570404" cy="646331"/>
          </a:xfrm>
          <a:prstGeom prst="rect">
            <a:avLst/>
          </a:prstGeom>
          <a:noFill/>
          <a:ln w="28575">
            <a:solidFill>
              <a:srgbClr val="FF0000"/>
            </a:solidFill>
          </a:ln>
        </p:spPr>
        <p:txBody>
          <a:bodyPr wrap="square" rtlCol="0">
            <a:spAutoFit/>
          </a:bodyPr>
          <a:lstStyle/>
          <a:p>
            <a:pPr algn="ctr"/>
            <a:r>
              <a:rPr lang="fr-BE" dirty="0" smtClean="0"/>
              <a:t>Il faudrait réécrire dans l’espace réservé à votre fichier, c’est-à-dire </a:t>
            </a:r>
            <a:r>
              <a:rPr lang="fr-BE" dirty="0" smtClean="0"/>
              <a:t>utiliser </a:t>
            </a:r>
            <a:r>
              <a:rPr lang="fr-BE" dirty="0" smtClean="0"/>
              <a:t>des logiciels qui écrivent des données aléatoires</a:t>
            </a:r>
          </a:p>
        </p:txBody>
      </p:sp>
    </p:spTree>
    <p:extLst>
      <p:ext uri="{BB962C8B-B14F-4D97-AF65-F5344CB8AC3E}">
        <p14:creationId xmlns:p14="http://schemas.microsoft.com/office/powerpoint/2010/main" val="3800401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764704"/>
            <a:ext cx="8640960" cy="100811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Leurs utilités</a:t>
            </a:r>
          </a:p>
        </p:txBody>
      </p:sp>
      <p:sp>
        <p:nvSpPr>
          <p:cNvPr id="3" name="ZoneTexte 2"/>
          <p:cNvSpPr txBox="1"/>
          <p:nvPr>
            <p:custDataLst>
              <p:tags r:id="rId2"/>
            </p:custDataLst>
          </p:nvPr>
        </p:nvSpPr>
        <p:spPr>
          <a:xfrm>
            <a:off x="2627784" y="2204864"/>
            <a:ext cx="4968552" cy="646331"/>
          </a:xfrm>
          <a:prstGeom prst="rect">
            <a:avLst/>
          </a:prstGeom>
          <a:noFill/>
        </p:spPr>
        <p:txBody>
          <a:bodyPr wrap="square" rtlCol="0">
            <a:spAutoFit/>
          </a:bodyPr>
          <a:lstStyle/>
          <a:p>
            <a:r>
              <a:rPr lang="fr-BE" dirty="0" smtClean="0"/>
              <a:t>Récupération des données perdues </a:t>
            </a:r>
          </a:p>
          <a:p>
            <a:r>
              <a:rPr lang="fr-BE" dirty="0" smtClean="0"/>
              <a:t>à cause de</a:t>
            </a:r>
            <a:endParaRPr lang="fr-BE" dirty="0"/>
          </a:p>
        </p:txBody>
      </p:sp>
      <p:sp>
        <p:nvSpPr>
          <p:cNvPr id="4" name="ZoneTexte 3"/>
          <p:cNvSpPr txBox="1"/>
          <p:nvPr>
            <p:custDataLst>
              <p:tags r:id="rId3"/>
            </p:custDataLst>
          </p:nvPr>
        </p:nvSpPr>
        <p:spPr>
          <a:xfrm>
            <a:off x="2483768" y="3284984"/>
            <a:ext cx="4536504" cy="1477328"/>
          </a:xfrm>
          <a:prstGeom prst="rect">
            <a:avLst/>
          </a:prstGeom>
          <a:noFill/>
        </p:spPr>
        <p:txBody>
          <a:bodyPr wrap="square" rtlCol="0">
            <a:spAutoFit/>
          </a:bodyPr>
          <a:lstStyle/>
          <a:p>
            <a:pPr marL="342900" indent="-342900">
              <a:buAutoNum type="arabicParenR"/>
            </a:pPr>
            <a:r>
              <a:rPr lang="fr-BE" dirty="0" smtClean="0"/>
              <a:t>Suppression accidentelle</a:t>
            </a:r>
          </a:p>
          <a:p>
            <a:endParaRPr lang="fr-BE" dirty="0" smtClean="0"/>
          </a:p>
          <a:p>
            <a:r>
              <a:rPr lang="fr-BE" dirty="0" smtClean="0"/>
              <a:t>2) Formatage</a:t>
            </a:r>
          </a:p>
          <a:p>
            <a:endParaRPr lang="fr-BE" dirty="0" smtClean="0"/>
          </a:p>
          <a:p>
            <a:r>
              <a:rPr lang="fr-BE" dirty="0" smtClean="0"/>
              <a:t>3) Virus</a:t>
            </a:r>
          </a:p>
        </p:txBody>
      </p:sp>
    </p:spTree>
    <p:extLst>
      <p:ext uri="{BB962C8B-B14F-4D97-AF65-F5344CB8AC3E}">
        <p14:creationId xmlns:p14="http://schemas.microsoft.com/office/powerpoint/2010/main" val="2679299505"/>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p2 (Réponse QCM)</a:t>
            </a:r>
            <a:endParaRPr lang="fr-BE" dirty="0"/>
          </a:p>
        </p:txBody>
      </p:sp>
      <p:sp>
        <p:nvSpPr>
          <p:cNvPr id="4" name="ZoneTexte 3"/>
          <p:cNvSpPr txBox="1"/>
          <p:nvPr>
            <p:custDataLst>
              <p:tags r:id="rId2"/>
            </p:custDataLst>
          </p:nvPr>
        </p:nvSpPr>
        <p:spPr>
          <a:xfrm>
            <a:off x="287524" y="2636912"/>
            <a:ext cx="8640960" cy="646331"/>
          </a:xfrm>
          <a:prstGeom prst="rect">
            <a:avLst/>
          </a:prstGeom>
          <a:noFill/>
        </p:spPr>
        <p:txBody>
          <a:bodyPr wrap="square" rtlCol="0">
            <a:spAutoFit/>
          </a:bodyPr>
          <a:lstStyle/>
          <a:p>
            <a:pPr algn="ctr"/>
            <a:r>
              <a:rPr lang="fr-BE" dirty="0" smtClean="0"/>
              <a:t>1) Tous les programmes sont-ils capables de récupérer nos données dans le même état?</a:t>
            </a:r>
          </a:p>
        </p:txBody>
      </p:sp>
      <p:sp>
        <p:nvSpPr>
          <p:cNvPr id="10" name="ZoneTexte 9"/>
          <p:cNvSpPr txBox="1"/>
          <p:nvPr>
            <p:custDataLst>
              <p:tags r:id="rId3"/>
            </p:custDataLst>
          </p:nvPr>
        </p:nvSpPr>
        <p:spPr>
          <a:xfrm>
            <a:off x="539552" y="3675474"/>
            <a:ext cx="7560840" cy="646331"/>
          </a:xfrm>
          <a:prstGeom prst="rect">
            <a:avLst/>
          </a:prstGeom>
          <a:noFill/>
        </p:spPr>
        <p:txBody>
          <a:bodyPr wrap="square" rtlCol="0">
            <a:spAutoFit/>
          </a:bodyPr>
          <a:lstStyle/>
          <a:p>
            <a:r>
              <a:rPr lang="fr-BE" dirty="0" smtClean="0"/>
              <a:t>A) La procédure est la même donc les fichiers sont </a:t>
            </a:r>
            <a:r>
              <a:rPr lang="fr-BE" dirty="0" smtClean="0"/>
              <a:t>récupérés </a:t>
            </a:r>
            <a:r>
              <a:rPr lang="fr-BE" dirty="0" smtClean="0"/>
              <a:t>dans le même état</a:t>
            </a:r>
          </a:p>
        </p:txBody>
      </p:sp>
      <p:sp>
        <p:nvSpPr>
          <p:cNvPr id="11" name="ZoneTexte 10"/>
          <p:cNvSpPr txBox="1"/>
          <p:nvPr>
            <p:custDataLst>
              <p:tags r:id="rId4"/>
            </p:custDataLst>
          </p:nvPr>
        </p:nvSpPr>
        <p:spPr>
          <a:xfrm>
            <a:off x="539552" y="4506471"/>
            <a:ext cx="7560840" cy="646331"/>
          </a:xfrm>
          <a:prstGeom prst="rect">
            <a:avLst/>
          </a:prstGeom>
          <a:noFill/>
          <a:ln w="28575">
            <a:solidFill>
              <a:schemeClr val="accent2"/>
            </a:solidFill>
          </a:ln>
        </p:spPr>
        <p:txBody>
          <a:bodyPr wrap="square" rtlCol="0">
            <a:spAutoFit/>
          </a:bodyPr>
          <a:lstStyle/>
          <a:p>
            <a:r>
              <a:rPr lang="fr-BE" dirty="0" smtClean="0"/>
              <a:t>B) La procédure n’est pas la même donc les fichiers sont </a:t>
            </a:r>
            <a:r>
              <a:rPr lang="fr-BE" dirty="0" smtClean="0"/>
              <a:t>récupérés </a:t>
            </a:r>
            <a:r>
              <a:rPr lang="fr-BE" dirty="0" smtClean="0"/>
              <a:t>dans un état différent</a:t>
            </a:r>
          </a:p>
        </p:txBody>
      </p:sp>
      <p:sp>
        <p:nvSpPr>
          <p:cNvPr id="12" name="ZoneTexte 11"/>
          <p:cNvSpPr txBox="1"/>
          <p:nvPr>
            <p:custDataLst>
              <p:tags r:id="rId5"/>
            </p:custDataLst>
          </p:nvPr>
        </p:nvSpPr>
        <p:spPr>
          <a:xfrm>
            <a:off x="539552" y="5501060"/>
            <a:ext cx="7560840" cy="369332"/>
          </a:xfrm>
          <a:prstGeom prst="rect">
            <a:avLst/>
          </a:prstGeom>
          <a:noFill/>
        </p:spPr>
        <p:txBody>
          <a:bodyPr wrap="square" rtlCol="0">
            <a:spAutoFit/>
          </a:bodyPr>
          <a:lstStyle/>
          <a:p>
            <a:r>
              <a:rPr lang="fr-BE" dirty="0" smtClean="0"/>
              <a:t>C) Tout dépend du prix que vous êtes prêt </a:t>
            </a:r>
            <a:r>
              <a:rPr lang="fr-BE" dirty="0" smtClean="0"/>
              <a:t>à </a:t>
            </a:r>
            <a:r>
              <a:rPr lang="fr-BE" dirty="0" smtClean="0"/>
              <a:t>mettre</a:t>
            </a:r>
          </a:p>
        </p:txBody>
      </p:sp>
    </p:spTree>
    <p:extLst>
      <p:ext uri="{BB962C8B-B14F-4D97-AF65-F5344CB8AC3E}">
        <p14:creationId xmlns:p14="http://schemas.microsoft.com/office/powerpoint/2010/main" val="1769756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p2 (Réponse QCM)</a:t>
            </a:r>
            <a:endParaRPr lang="fr-BE" dirty="0"/>
          </a:p>
        </p:txBody>
      </p:sp>
      <p:sp>
        <p:nvSpPr>
          <p:cNvPr id="4" name="ZoneTexte 3"/>
          <p:cNvSpPr txBox="1"/>
          <p:nvPr>
            <p:custDataLst>
              <p:tags r:id="rId2"/>
            </p:custDataLst>
          </p:nvPr>
        </p:nvSpPr>
        <p:spPr>
          <a:xfrm>
            <a:off x="287524" y="2636912"/>
            <a:ext cx="8640960" cy="369332"/>
          </a:xfrm>
          <a:prstGeom prst="rect">
            <a:avLst/>
          </a:prstGeom>
          <a:noFill/>
        </p:spPr>
        <p:txBody>
          <a:bodyPr wrap="square" rtlCol="0">
            <a:spAutoFit/>
          </a:bodyPr>
          <a:lstStyle/>
          <a:p>
            <a:r>
              <a:rPr lang="fr-BE" dirty="0" smtClean="0"/>
              <a:t>2) Quels types de fichiers </a:t>
            </a:r>
            <a:r>
              <a:rPr lang="fr-BE" dirty="0" smtClean="0"/>
              <a:t>pouvez-vous récupérer?</a:t>
            </a:r>
            <a:endParaRPr lang="fr-BE" dirty="0" smtClean="0"/>
          </a:p>
        </p:txBody>
      </p:sp>
      <p:sp>
        <p:nvSpPr>
          <p:cNvPr id="10" name="ZoneTexte 9"/>
          <p:cNvSpPr txBox="1"/>
          <p:nvPr>
            <p:custDataLst>
              <p:tags r:id="rId3"/>
            </p:custDataLst>
          </p:nvPr>
        </p:nvSpPr>
        <p:spPr>
          <a:xfrm>
            <a:off x="539552" y="3675474"/>
            <a:ext cx="7560840" cy="369332"/>
          </a:xfrm>
          <a:prstGeom prst="rect">
            <a:avLst/>
          </a:prstGeom>
          <a:noFill/>
        </p:spPr>
        <p:txBody>
          <a:bodyPr wrap="square" rtlCol="0">
            <a:spAutoFit/>
          </a:bodyPr>
          <a:lstStyle/>
          <a:p>
            <a:r>
              <a:rPr lang="fr-BE" dirty="0" smtClean="0"/>
              <a:t>A) Tous les types de fichiers</a:t>
            </a:r>
          </a:p>
        </p:txBody>
      </p:sp>
      <p:sp>
        <p:nvSpPr>
          <p:cNvPr id="11" name="ZoneTexte 10"/>
          <p:cNvSpPr txBox="1"/>
          <p:nvPr>
            <p:custDataLst>
              <p:tags r:id="rId4"/>
            </p:custDataLst>
          </p:nvPr>
        </p:nvSpPr>
        <p:spPr>
          <a:xfrm>
            <a:off x="539552" y="4506471"/>
            <a:ext cx="7560840" cy="369332"/>
          </a:xfrm>
          <a:prstGeom prst="rect">
            <a:avLst/>
          </a:prstGeom>
          <a:noFill/>
          <a:ln w="28575">
            <a:solidFill>
              <a:srgbClr val="FF0000"/>
            </a:solidFill>
          </a:ln>
        </p:spPr>
        <p:txBody>
          <a:bodyPr wrap="square" rtlCol="0">
            <a:spAutoFit/>
          </a:bodyPr>
          <a:lstStyle/>
          <a:p>
            <a:r>
              <a:rPr lang="fr-BE" dirty="0" smtClean="0"/>
              <a:t>B) Cela dépend du logiciel utilisé</a:t>
            </a:r>
          </a:p>
        </p:txBody>
      </p:sp>
      <p:sp>
        <p:nvSpPr>
          <p:cNvPr id="12" name="ZoneTexte 11"/>
          <p:cNvSpPr txBox="1"/>
          <p:nvPr>
            <p:custDataLst>
              <p:tags r:id="rId5"/>
            </p:custDataLst>
          </p:nvPr>
        </p:nvSpPr>
        <p:spPr>
          <a:xfrm>
            <a:off x="539552" y="5501060"/>
            <a:ext cx="7560840" cy="369332"/>
          </a:xfrm>
          <a:prstGeom prst="rect">
            <a:avLst/>
          </a:prstGeom>
          <a:noFill/>
        </p:spPr>
        <p:txBody>
          <a:bodyPr wrap="square" rtlCol="0">
            <a:spAutoFit/>
          </a:bodyPr>
          <a:lstStyle/>
          <a:p>
            <a:r>
              <a:rPr lang="fr-BE" dirty="0" smtClean="0"/>
              <a:t>C) </a:t>
            </a:r>
            <a:r>
              <a:rPr lang="fr-BE" dirty="0" smtClean="0"/>
              <a:t>Tous, mais </a:t>
            </a:r>
            <a:r>
              <a:rPr lang="fr-BE" dirty="0" smtClean="0"/>
              <a:t>seulement en version payante</a:t>
            </a:r>
          </a:p>
        </p:txBody>
      </p:sp>
    </p:spTree>
    <p:extLst>
      <p:ext uri="{BB962C8B-B14F-4D97-AF65-F5344CB8AC3E}">
        <p14:creationId xmlns:p14="http://schemas.microsoft.com/office/powerpoint/2010/main" val="364127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287524" y="908720"/>
            <a:ext cx="8640960" cy="136815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3500" kern="1200" cap="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BE" dirty="0" smtClean="0"/>
              <a:t>Quizz p2 (Réponse QCM)</a:t>
            </a:r>
            <a:endParaRPr lang="fr-BE" dirty="0"/>
          </a:p>
        </p:txBody>
      </p:sp>
      <p:sp>
        <p:nvSpPr>
          <p:cNvPr id="4" name="ZoneTexte 3"/>
          <p:cNvSpPr txBox="1"/>
          <p:nvPr>
            <p:custDataLst>
              <p:tags r:id="rId2"/>
            </p:custDataLst>
          </p:nvPr>
        </p:nvSpPr>
        <p:spPr>
          <a:xfrm>
            <a:off x="287524" y="2636912"/>
            <a:ext cx="8640960" cy="369332"/>
          </a:xfrm>
          <a:prstGeom prst="rect">
            <a:avLst/>
          </a:prstGeom>
          <a:noFill/>
        </p:spPr>
        <p:txBody>
          <a:bodyPr wrap="square" rtlCol="0">
            <a:spAutoFit/>
          </a:bodyPr>
          <a:lstStyle/>
          <a:p>
            <a:r>
              <a:rPr lang="fr-BE" dirty="0" smtClean="0"/>
              <a:t>3) La durée de récupération est-elle la même pour tous les programmes? </a:t>
            </a:r>
          </a:p>
        </p:txBody>
      </p:sp>
      <p:sp>
        <p:nvSpPr>
          <p:cNvPr id="10" name="ZoneTexte 9"/>
          <p:cNvSpPr txBox="1"/>
          <p:nvPr>
            <p:custDataLst>
              <p:tags r:id="rId3"/>
            </p:custDataLst>
          </p:nvPr>
        </p:nvSpPr>
        <p:spPr>
          <a:xfrm>
            <a:off x="539552" y="3675474"/>
            <a:ext cx="7560840" cy="369332"/>
          </a:xfrm>
          <a:prstGeom prst="rect">
            <a:avLst/>
          </a:prstGeom>
          <a:noFill/>
        </p:spPr>
        <p:txBody>
          <a:bodyPr wrap="square" rtlCol="0">
            <a:spAutoFit/>
          </a:bodyPr>
          <a:lstStyle/>
          <a:p>
            <a:r>
              <a:rPr lang="fr-BE" dirty="0" smtClean="0"/>
              <a:t>A) Oui</a:t>
            </a:r>
          </a:p>
        </p:txBody>
      </p:sp>
      <p:sp>
        <p:nvSpPr>
          <p:cNvPr id="11" name="ZoneTexte 10"/>
          <p:cNvSpPr txBox="1"/>
          <p:nvPr>
            <p:custDataLst>
              <p:tags r:id="rId4"/>
            </p:custDataLst>
          </p:nvPr>
        </p:nvSpPr>
        <p:spPr>
          <a:xfrm>
            <a:off x="539552" y="4506471"/>
            <a:ext cx="7560840" cy="369332"/>
          </a:xfrm>
          <a:prstGeom prst="rect">
            <a:avLst/>
          </a:prstGeom>
          <a:noFill/>
        </p:spPr>
        <p:txBody>
          <a:bodyPr wrap="square" rtlCol="0">
            <a:spAutoFit/>
          </a:bodyPr>
          <a:lstStyle/>
          <a:p>
            <a:r>
              <a:rPr lang="fr-BE" dirty="0" smtClean="0"/>
              <a:t>B) Non</a:t>
            </a:r>
          </a:p>
        </p:txBody>
      </p:sp>
      <p:sp>
        <p:nvSpPr>
          <p:cNvPr id="12" name="ZoneTexte 11"/>
          <p:cNvSpPr txBox="1"/>
          <p:nvPr>
            <p:custDataLst>
              <p:tags r:id="rId5"/>
            </p:custDataLst>
          </p:nvPr>
        </p:nvSpPr>
        <p:spPr>
          <a:xfrm>
            <a:off x="539552" y="5501060"/>
            <a:ext cx="7560840" cy="369332"/>
          </a:xfrm>
          <a:prstGeom prst="rect">
            <a:avLst/>
          </a:prstGeom>
          <a:noFill/>
          <a:ln w="28575">
            <a:solidFill>
              <a:srgbClr val="FF0000"/>
            </a:solidFill>
          </a:ln>
        </p:spPr>
        <p:txBody>
          <a:bodyPr wrap="square" rtlCol="0">
            <a:spAutoFit/>
          </a:bodyPr>
          <a:lstStyle/>
          <a:p>
            <a:r>
              <a:rPr lang="fr-BE" dirty="0" smtClean="0"/>
              <a:t>C) Seulement si c’est la même méthode qui est </a:t>
            </a:r>
            <a:r>
              <a:rPr lang="fr-BE" dirty="0" smtClean="0"/>
              <a:t>utilisée</a:t>
            </a:r>
            <a:endParaRPr lang="fr-BE" dirty="0" smtClean="0"/>
          </a:p>
        </p:txBody>
      </p:sp>
    </p:spTree>
    <p:extLst>
      <p:ext uri="{BB962C8B-B14F-4D97-AF65-F5344CB8AC3E}">
        <p14:creationId xmlns:p14="http://schemas.microsoft.com/office/powerpoint/2010/main" val="308569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764704"/>
            <a:ext cx="8640960" cy="1008000"/>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fontScale="90000"/>
          </a:bodyPr>
          <a:lstStyle/>
          <a:p>
            <a:r>
              <a:rPr lang="fr-BE" dirty="0" smtClean="0">
                <a:solidFill>
                  <a:schemeClr val="dk1"/>
                </a:solidFill>
                <a:latin typeface="+mn-lt"/>
                <a:ea typeface="+mn-ea"/>
                <a:cs typeface="+mn-cs"/>
              </a:rPr>
              <a:t>Nos données, pas </a:t>
            </a:r>
            <a:r>
              <a:rPr lang="fr-BE" dirty="0">
                <a:solidFill>
                  <a:schemeClr val="dk1"/>
                </a:solidFill>
                <a:latin typeface="+mn-lt"/>
                <a:ea typeface="+mn-ea"/>
                <a:cs typeface="+mn-cs"/>
              </a:rPr>
              <a:t>vraiment </a:t>
            </a:r>
            <a:r>
              <a:rPr lang="fr-BE" dirty="0" smtClean="0">
                <a:solidFill>
                  <a:schemeClr val="dk1"/>
                </a:solidFill>
                <a:latin typeface="+mn-lt"/>
                <a:ea typeface="+mn-ea"/>
                <a:cs typeface="+mn-cs"/>
              </a:rPr>
              <a:t>supprimées</a:t>
            </a:r>
            <a:endParaRPr lang="fr-BE" dirty="0">
              <a:solidFill>
                <a:schemeClr val="dk1"/>
              </a:solidFill>
              <a:latin typeface="+mn-lt"/>
              <a:ea typeface="+mn-ea"/>
              <a:cs typeface="+mn-cs"/>
            </a:endParaRPr>
          </a:p>
        </p:txBody>
      </p:sp>
      <p:sp>
        <p:nvSpPr>
          <p:cNvPr id="6" name="ZoneTexte 5"/>
          <p:cNvSpPr txBox="1"/>
          <p:nvPr>
            <p:custDataLst>
              <p:tags r:id="rId2"/>
            </p:custDataLst>
          </p:nvPr>
        </p:nvSpPr>
        <p:spPr>
          <a:xfrm>
            <a:off x="1979712" y="3274318"/>
            <a:ext cx="5760640" cy="646331"/>
          </a:xfrm>
          <a:prstGeom prst="rect">
            <a:avLst/>
          </a:prstGeom>
          <a:noFill/>
        </p:spPr>
        <p:txBody>
          <a:bodyPr wrap="square" rtlCol="0">
            <a:spAutoFit/>
          </a:bodyPr>
          <a:lstStyle/>
          <a:p>
            <a:r>
              <a:rPr lang="fr-BE" dirty="0" smtClean="0"/>
              <a:t>Windows ne supprime pas vraiment </a:t>
            </a:r>
          </a:p>
          <a:p>
            <a:r>
              <a:rPr lang="fr-BE" dirty="0" smtClean="0"/>
              <a:t>les fichiers que vous lui demandez de supprimer</a:t>
            </a:r>
            <a:endParaRPr lang="fr-BE" dirty="0"/>
          </a:p>
        </p:txBody>
      </p:sp>
    </p:spTree>
    <p:extLst>
      <p:ext uri="{BB962C8B-B14F-4D97-AF65-F5344CB8AC3E}">
        <p14:creationId xmlns:p14="http://schemas.microsoft.com/office/powerpoint/2010/main" val="554723070"/>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764704"/>
            <a:ext cx="8640960" cy="1008000"/>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Explications</a:t>
            </a:r>
          </a:p>
        </p:txBody>
      </p:sp>
      <p:pic>
        <p:nvPicPr>
          <p:cNvPr id="2050" name="Picture 2" descr="http://lecrabeinfo.net/wp-content/uploads/2013/05/espace-occupe-fichiers-disque-dur-876eaf-550x72.png"/>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397104" y="2204864"/>
            <a:ext cx="8192910" cy="107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06054"/>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323527" y="836712"/>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Comment </a:t>
            </a:r>
            <a:r>
              <a:rPr lang="fr-BE" dirty="0" smtClean="0">
                <a:solidFill>
                  <a:schemeClr val="dk1"/>
                </a:solidFill>
                <a:latin typeface="+mn-lt"/>
                <a:ea typeface="+mn-ea"/>
                <a:cs typeface="+mn-cs"/>
              </a:rPr>
              <a:t>fonctionnent-ils?</a:t>
            </a:r>
            <a:endParaRPr lang="fr-BE" dirty="0">
              <a:solidFill>
                <a:schemeClr val="dk1"/>
              </a:solidFill>
              <a:latin typeface="+mn-lt"/>
              <a:ea typeface="+mn-ea"/>
              <a:cs typeface="+mn-cs"/>
            </a:endParaRPr>
          </a:p>
        </p:txBody>
      </p:sp>
      <p:sp>
        <p:nvSpPr>
          <p:cNvPr id="6" name="ZoneTexte 5"/>
          <p:cNvSpPr txBox="1"/>
          <p:nvPr>
            <p:custDataLst>
              <p:tags r:id="rId2"/>
            </p:custDataLst>
          </p:nvPr>
        </p:nvSpPr>
        <p:spPr>
          <a:xfrm>
            <a:off x="1403647" y="2492896"/>
            <a:ext cx="6480721" cy="369332"/>
          </a:xfrm>
          <a:prstGeom prst="rect">
            <a:avLst/>
          </a:prstGeom>
          <a:noFill/>
        </p:spPr>
        <p:txBody>
          <a:bodyPr wrap="square" rtlCol="0">
            <a:spAutoFit/>
          </a:bodyPr>
          <a:lstStyle/>
          <a:p>
            <a:pPr algn="ctr"/>
            <a:r>
              <a:rPr lang="fr-BE" dirty="0" smtClean="0"/>
              <a:t>3 approches</a:t>
            </a:r>
            <a:endParaRPr lang="fr-BE" dirty="0"/>
          </a:p>
        </p:txBody>
      </p:sp>
      <p:sp>
        <p:nvSpPr>
          <p:cNvPr id="3" name="ZoneTexte 2"/>
          <p:cNvSpPr txBox="1"/>
          <p:nvPr>
            <p:custDataLst>
              <p:tags r:id="rId3"/>
            </p:custDataLst>
          </p:nvPr>
        </p:nvSpPr>
        <p:spPr>
          <a:xfrm>
            <a:off x="1403647" y="3068961"/>
            <a:ext cx="6480721" cy="1754326"/>
          </a:xfrm>
          <a:prstGeom prst="rect">
            <a:avLst/>
          </a:prstGeom>
          <a:noFill/>
        </p:spPr>
        <p:txBody>
          <a:bodyPr wrap="square" rtlCol="0">
            <a:spAutoFit/>
          </a:bodyPr>
          <a:lstStyle/>
          <a:p>
            <a:pPr marL="285750" indent="-285750">
              <a:buFont typeface="Wingdings" panose="05000000000000000000" pitchFamily="2" charset="2"/>
              <a:buChar char="Ø"/>
            </a:pPr>
            <a:r>
              <a:rPr lang="fr-BE" dirty="0"/>
              <a:t>Les logiciels qui recherchent les </a:t>
            </a:r>
            <a:r>
              <a:rPr lang="fr-BE" dirty="0" smtClean="0"/>
              <a:t>altérations</a:t>
            </a:r>
          </a:p>
          <a:p>
            <a:pPr marL="285750" indent="-285750">
              <a:buFont typeface="Wingdings" panose="05000000000000000000" pitchFamily="2" charset="2"/>
              <a:buChar char="Ø"/>
            </a:pPr>
            <a:endParaRPr lang="fr-BE" dirty="0" smtClean="0"/>
          </a:p>
          <a:p>
            <a:pPr marL="285750" indent="-285750">
              <a:buFont typeface="Wingdings" panose="05000000000000000000" pitchFamily="2" charset="2"/>
              <a:buChar char="Ø"/>
            </a:pPr>
            <a:r>
              <a:rPr lang="fr-BE" dirty="0" smtClean="0"/>
              <a:t>Les </a:t>
            </a:r>
            <a:r>
              <a:rPr lang="fr-BE" dirty="0"/>
              <a:t>logiciels qui vérifient la totalité de l’index </a:t>
            </a:r>
            <a:r>
              <a:rPr lang="fr-BE" dirty="0" smtClean="0"/>
              <a:t> afin </a:t>
            </a:r>
            <a:r>
              <a:rPr lang="fr-BE" dirty="0"/>
              <a:t>de trouver le début et la fin du/des fichier(s) </a:t>
            </a:r>
            <a:r>
              <a:rPr lang="fr-BE" dirty="0" smtClean="0"/>
              <a:t>à </a:t>
            </a:r>
            <a:r>
              <a:rPr lang="fr-BE" dirty="0"/>
              <a:t>récupérer </a:t>
            </a:r>
            <a:endParaRPr lang="fr-BE" dirty="0" smtClean="0"/>
          </a:p>
          <a:p>
            <a:pPr marL="285750" indent="-285750">
              <a:buFont typeface="Wingdings" panose="05000000000000000000" pitchFamily="2" charset="2"/>
              <a:buChar char="Ø"/>
            </a:pPr>
            <a:endParaRPr lang="fr-BE" dirty="0"/>
          </a:p>
          <a:p>
            <a:pPr marL="285750" indent="-285750">
              <a:buFont typeface="Wingdings" panose="05000000000000000000" pitchFamily="2" charset="2"/>
              <a:buChar char="Ø"/>
            </a:pPr>
            <a:r>
              <a:rPr lang="fr-BE" dirty="0"/>
              <a:t>Les logiciels qui </a:t>
            </a:r>
            <a:r>
              <a:rPr lang="fr-BE" dirty="0" smtClean="0"/>
              <a:t>mélangent les </a:t>
            </a:r>
            <a:r>
              <a:rPr lang="fr-BE" dirty="0"/>
              <a:t>deux </a:t>
            </a:r>
            <a:r>
              <a:rPr lang="fr-BE" dirty="0" smtClean="0"/>
              <a:t>techniques</a:t>
            </a:r>
            <a:endParaRPr lang="fr-BE" dirty="0"/>
          </a:p>
        </p:txBody>
      </p:sp>
    </p:spTree>
    <p:extLst>
      <p:ext uri="{BB962C8B-B14F-4D97-AF65-F5344CB8AC3E}">
        <p14:creationId xmlns:p14="http://schemas.microsoft.com/office/powerpoint/2010/main" val="4105966050"/>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12174" y="764704"/>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Mes sélections</a:t>
            </a:r>
          </a:p>
        </p:txBody>
      </p:sp>
      <p:pic>
        <p:nvPicPr>
          <p:cNvPr id="4" name="Image 3"/>
          <p:cNvPicPr>
            <a:picLocks noChangeAspect="1"/>
          </p:cNvPicPr>
          <p:nvPr>
            <p:custDataLst>
              <p:tags r:id="rId2"/>
            </p:custDataLst>
          </p:nvPr>
        </p:nvPicPr>
        <p:blipFill>
          <a:blip r:embed="rId11">
            <a:extLst>
              <a:ext uri="{28A0092B-C50C-407E-A947-70E740481C1C}">
                <a14:useLocalDpi xmlns:a14="http://schemas.microsoft.com/office/drawing/2010/main" val="0"/>
              </a:ext>
            </a:extLst>
          </a:blip>
          <a:stretch>
            <a:fillRect/>
          </a:stretch>
        </p:blipFill>
        <p:spPr>
          <a:xfrm>
            <a:off x="182124" y="3729063"/>
            <a:ext cx="2016000" cy="2016000"/>
          </a:xfrm>
          <a:prstGeom prst="rect">
            <a:avLst/>
          </a:prstGeom>
        </p:spPr>
      </p:pic>
      <p:pic>
        <p:nvPicPr>
          <p:cNvPr id="5" name="Image 4"/>
          <p:cNvPicPr>
            <a:picLocks noChangeAspect="1"/>
          </p:cNvPicPr>
          <p:nvPr>
            <p:custDataLst>
              <p:tags r:id="rId3"/>
            </p:custDataLst>
          </p:nvPr>
        </p:nvPicPr>
        <p:blipFill>
          <a:blip r:embed="rId12">
            <a:extLst>
              <a:ext uri="{28A0092B-C50C-407E-A947-70E740481C1C}">
                <a14:useLocalDpi xmlns:a14="http://schemas.microsoft.com/office/drawing/2010/main" val="0"/>
              </a:ext>
            </a:extLst>
          </a:blip>
          <a:stretch>
            <a:fillRect/>
          </a:stretch>
        </p:blipFill>
        <p:spPr>
          <a:xfrm>
            <a:off x="2521765" y="3729063"/>
            <a:ext cx="1560099" cy="2016000"/>
          </a:xfrm>
          <a:prstGeom prst="rect">
            <a:avLst/>
          </a:prstGeom>
        </p:spPr>
      </p:pic>
      <p:pic>
        <p:nvPicPr>
          <p:cNvPr id="6" name="Image 5"/>
          <p:cNvPicPr>
            <a:picLocks noChangeAspect="1"/>
          </p:cNvPicPr>
          <p:nvPr>
            <p:custDataLst>
              <p:tags r:id="rId4"/>
            </p:custDataLst>
          </p:nvPr>
        </p:nvPicPr>
        <p:blipFill>
          <a:blip r:embed="rId13">
            <a:extLst>
              <a:ext uri="{28A0092B-C50C-407E-A947-70E740481C1C}">
                <a14:useLocalDpi xmlns:a14="http://schemas.microsoft.com/office/drawing/2010/main" val="0"/>
              </a:ext>
            </a:extLst>
          </a:blip>
          <a:stretch>
            <a:fillRect/>
          </a:stretch>
        </p:blipFill>
        <p:spPr>
          <a:xfrm>
            <a:off x="4532654" y="3789040"/>
            <a:ext cx="2016224" cy="2016224"/>
          </a:xfrm>
          <a:prstGeom prst="rect">
            <a:avLst/>
          </a:prstGeom>
        </p:spPr>
      </p:pic>
      <p:sp>
        <p:nvSpPr>
          <p:cNvPr id="7" name="Rectangle 6"/>
          <p:cNvSpPr/>
          <p:nvPr>
            <p:custDataLst>
              <p:tags r:id="rId5"/>
            </p:custDataLst>
          </p:nvPr>
        </p:nvSpPr>
        <p:spPr>
          <a:xfrm>
            <a:off x="40720" y="2756314"/>
            <a:ext cx="2298807" cy="646331"/>
          </a:xfrm>
          <a:prstGeom prst="rect">
            <a:avLst/>
          </a:prstGeom>
          <a:noFill/>
        </p:spPr>
        <p:txBody>
          <a:bodyPr wrap="square" lIns="91440" tIns="45720" rIns="91440" bIns="45720">
            <a:spAutoFit/>
          </a:bodyPr>
          <a:lstStyle/>
          <a:p>
            <a:pPr algn="ctr"/>
            <a:r>
              <a:rPr lang="fr-FR" sz="36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Recuva</a:t>
            </a:r>
            <a:endParaRPr lang="fr-FR" sz="3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 name="Rectangle 8"/>
          <p:cNvSpPr/>
          <p:nvPr>
            <p:custDataLst>
              <p:tags r:id="rId6"/>
            </p:custDataLst>
          </p:nvPr>
        </p:nvSpPr>
        <p:spPr>
          <a:xfrm>
            <a:off x="2198124" y="2332593"/>
            <a:ext cx="2207382" cy="1200329"/>
          </a:xfrm>
          <a:prstGeom prst="rect">
            <a:avLst/>
          </a:prstGeom>
          <a:noFill/>
        </p:spPr>
        <p:txBody>
          <a:bodyPr wrap="square" lIns="91440" tIns="45720" rIns="91440" bIns="45720">
            <a:spAutoFit/>
          </a:bodyPr>
          <a:lstStyle/>
          <a:p>
            <a:pPr algn="ctr"/>
            <a:r>
              <a:rPr lang="fr-FR" sz="36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Stellar</a:t>
            </a:r>
            <a:r>
              <a:rPr lang="fr-FR"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fr-FR" sz="36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Phoenix</a:t>
            </a:r>
            <a:endParaRPr lang="fr-FR" sz="3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0" name="Rectangle 9"/>
          <p:cNvSpPr/>
          <p:nvPr>
            <p:custDataLst>
              <p:tags r:id="rId7"/>
            </p:custDataLst>
          </p:nvPr>
        </p:nvSpPr>
        <p:spPr>
          <a:xfrm>
            <a:off x="4383008" y="2332592"/>
            <a:ext cx="2315516" cy="1200329"/>
          </a:xfrm>
          <a:prstGeom prst="rect">
            <a:avLst/>
          </a:prstGeom>
          <a:noFill/>
        </p:spPr>
        <p:txBody>
          <a:bodyPr wrap="square" lIns="91440" tIns="45720" rIns="91440" bIns="45720">
            <a:spAutoFit/>
          </a:bodyPr>
          <a:lstStyle/>
          <a:p>
            <a:pPr algn="ctr"/>
            <a:r>
              <a:rPr lang="fr-BE" sz="36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Glary</a:t>
            </a:r>
            <a:endParaRPr lang="fr-BE"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fr-BE"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fr-BE" sz="36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Undelete</a:t>
            </a:r>
            <a:endParaRPr lang="fr-FR"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Rectangle 10"/>
          <p:cNvSpPr/>
          <p:nvPr>
            <p:custDataLst>
              <p:tags r:id="rId8"/>
            </p:custDataLst>
          </p:nvPr>
        </p:nvSpPr>
        <p:spPr>
          <a:xfrm>
            <a:off x="6948264" y="2422424"/>
            <a:ext cx="2073847" cy="646331"/>
          </a:xfrm>
          <a:prstGeom prst="rect">
            <a:avLst/>
          </a:prstGeom>
          <a:noFill/>
        </p:spPr>
        <p:txBody>
          <a:bodyPr wrap="square" lIns="91440" tIns="45720" rIns="91440" bIns="45720">
            <a:spAutoFit/>
          </a:bodyPr>
          <a:lstStyle/>
          <a:p>
            <a:pPr algn="ctr"/>
            <a:r>
              <a:rPr lang="fr-FR"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R-Studio</a:t>
            </a:r>
            <a:endParaRPr lang="fr-FR" sz="3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8" name="Image 7"/>
          <p:cNvPicPr>
            <a:picLocks noChangeAspect="1"/>
          </p:cNvPicPr>
          <p:nvPr>
            <p:custDataLst>
              <p:tags r:id="rId9"/>
            </p:custDataLst>
          </p:nvPr>
        </p:nvPicPr>
        <p:blipFill>
          <a:blip r:embed="rId14">
            <a:extLst>
              <a:ext uri="{28A0092B-C50C-407E-A947-70E740481C1C}">
                <a14:useLocalDpi xmlns:a14="http://schemas.microsoft.com/office/drawing/2010/main" val="0"/>
              </a:ext>
            </a:extLst>
          </a:blip>
          <a:stretch>
            <a:fillRect/>
          </a:stretch>
        </p:blipFill>
        <p:spPr>
          <a:xfrm>
            <a:off x="6937176" y="4149080"/>
            <a:ext cx="2097918" cy="838200"/>
          </a:xfrm>
          <a:prstGeom prst="rect">
            <a:avLst/>
          </a:prstGeom>
        </p:spPr>
      </p:pic>
    </p:spTree>
    <p:extLst>
      <p:ext uri="{BB962C8B-B14F-4D97-AF65-F5344CB8AC3E}">
        <p14:creationId xmlns:p14="http://schemas.microsoft.com/office/powerpoint/2010/main" val="463443849"/>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51520" y="836712"/>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Recuva</a:t>
            </a:r>
          </a:p>
        </p:txBody>
      </p:sp>
      <p:graphicFrame>
        <p:nvGraphicFramePr>
          <p:cNvPr id="3" name="Tableau 2"/>
          <p:cNvGraphicFramePr>
            <a:graphicFrameLocks noGrp="1"/>
          </p:cNvGraphicFramePr>
          <p:nvPr>
            <p:custDataLst>
              <p:tags r:id="rId2"/>
            </p:custDataLst>
            <p:extLst>
              <p:ext uri="{D42A27DB-BD31-4B8C-83A1-F6EECF244321}">
                <p14:modId xmlns:p14="http://schemas.microsoft.com/office/powerpoint/2010/main" val="2270046363"/>
              </p:ext>
            </p:extLst>
          </p:nvPr>
        </p:nvGraphicFramePr>
        <p:xfrm>
          <a:off x="1547664" y="2492896"/>
          <a:ext cx="6096000" cy="1828800"/>
        </p:xfrm>
        <a:graphic>
          <a:graphicData uri="http://schemas.openxmlformats.org/drawingml/2006/table">
            <a:tbl>
              <a:tblPr firstRow="1" bandRow="1">
                <a:tableStyleId>{5C22544A-7EE6-4342-B048-85BDC9FD1C3A}</a:tableStyleId>
              </a:tblPr>
              <a:tblGrid>
                <a:gridCol w="3048000"/>
                <a:gridCol w="3048000"/>
              </a:tblGrid>
              <a:tr h="355064">
                <a:tc>
                  <a:txBody>
                    <a:bodyPr/>
                    <a:lstStyle/>
                    <a:p>
                      <a:pPr algn="ctr"/>
                      <a:r>
                        <a:rPr lang="fr-BE" sz="2400" b="1" kern="1200" dirty="0" smtClean="0">
                          <a:solidFill>
                            <a:schemeClr val="tx1"/>
                          </a:solidFill>
                          <a:latin typeface="+mn-lt"/>
                          <a:ea typeface="+mn-ea"/>
                          <a:cs typeface="+mn-cs"/>
                        </a:rPr>
                        <a:t>Avantages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fr-BE" sz="2400" b="1" kern="1200" dirty="0" smtClean="0">
                          <a:solidFill>
                            <a:schemeClr val="tx1"/>
                          </a:solidFill>
                          <a:latin typeface="+mn-lt"/>
                          <a:ea typeface="+mn-ea"/>
                          <a:cs typeface="+mn-cs"/>
                        </a:rPr>
                        <a:t>inconvénients</a:t>
                      </a:r>
                      <a:endParaRPr lang="fr-BE" sz="24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55064">
                <a:tc>
                  <a:txBody>
                    <a:bodyPr/>
                    <a:lstStyle/>
                    <a:p>
                      <a:pPr algn="ctr"/>
                      <a:r>
                        <a:rPr lang="fr-BE" sz="2400" b="1" kern="1200" dirty="0" smtClean="0">
                          <a:solidFill>
                            <a:srgbClr val="00B050"/>
                          </a:solidFill>
                          <a:latin typeface="+mn-lt"/>
                          <a:ea typeface="+mn-ea"/>
                          <a:cs typeface="+mn-cs"/>
                        </a:rPr>
                        <a:t>Gratuit</a:t>
                      </a: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r>
                        <a:rPr lang="fr-BE" sz="2400" b="1" kern="1200" dirty="0" smtClean="0">
                          <a:solidFill>
                            <a:srgbClr val="00B050"/>
                          </a:solidFill>
                          <a:latin typeface="+mn-lt"/>
                          <a:ea typeface="+mn-ea"/>
                          <a:cs typeface="+mn-cs"/>
                        </a:rPr>
                        <a:t>Rapide</a:t>
                      </a:r>
                      <a:endParaRPr lang="fr-BE" sz="2400" b="1" kern="1200" dirty="0">
                        <a:solidFill>
                          <a:srgbClr val="00B05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5064">
                <a:tc>
                  <a:txBody>
                    <a:bodyPr/>
                    <a:lstStyle/>
                    <a:p>
                      <a:pPr algn="ctr"/>
                      <a:r>
                        <a:rPr lang="fr-BE" sz="2400" b="1" kern="1200" dirty="0" smtClean="0">
                          <a:solidFill>
                            <a:srgbClr val="00B050"/>
                          </a:solidFill>
                          <a:latin typeface="+mn-lt"/>
                          <a:ea typeface="+mn-ea"/>
                          <a:cs typeface="+mn-cs"/>
                        </a:rPr>
                        <a:t>Efficace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fr-BE"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21359535"/>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custDataLst>
              <p:tags r:id="rId1"/>
            </p:custDataLst>
          </p:nvPr>
        </p:nvSpPr>
        <p:spPr>
          <a:xfrm>
            <a:off x="240468" y="836712"/>
            <a:ext cx="8640960" cy="1368152"/>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fr-BE" dirty="0">
                <a:solidFill>
                  <a:schemeClr val="dk1"/>
                </a:solidFill>
                <a:latin typeface="+mn-lt"/>
                <a:ea typeface="+mn-ea"/>
                <a:cs typeface="+mn-cs"/>
              </a:rPr>
              <a:t>Les avis des utilisateurs </a:t>
            </a:r>
            <a:r>
              <a:rPr lang="fr-BE" dirty="0" smtClean="0">
                <a:solidFill>
                  <a:schemeClr val="dk1"/>
                </a:solidFill>
                <a:latin typeface="+mn-lt"/>
                <a:ea typeface="+mn-ea"/>
                <a:cs typeface="+mn-cs"/>
              </a:rPr>
              <a:t>pour </a:t>
            </a:r>
            <a:br>
              <a:rPr lang="fr-BE" dirty="0" smtClean="0">
                <a:solidFill>
                  <a:schemeClr val="dk1"/>
                </a:solidFill>
                <a:latin typeface="+mn-lt"/>
                <a:ea typeface="+mn-ea"/>
                <a:cs typeface="+mn-cs"/>
              </a:rPr>
            </a:br>
            <a:r>
              <a:rPr lang="fr-BE" dirty="0" smtClean="0">
                <a:solidFill>
                  <a:schemeClr val="dk1"/>
                </a:solidFill>
                <a:latin typeface="+mn-lt"/>
                <a:ea typeface="+mn-ea"/>
                <a:cs typeface="+mn-cs"/>
              </a:rPr>
              <a:t>Recuva (avis n°1)</a:t>
            </a:r>
            <a:endParaRPr lang="fr-BE" dirty="0">
              <a:solidFill>
                <a:schemeClr val="dk1"/>
              </a:solidFill>
              <a:latin typeface="+mn-lt"/>
              <a:ea typeface="+mn-ea"/>
              <a:cs typeface="+mn-cs"/>
            </a:endParaRPr>
          </a:p>
        </p:txBody>
      </p:sp>
      <p:sp>
        <p:nvSpPr>
          <p:cNvPr id="3" name="Rectangle 2"/>
          <p:cNvSpPr/>
          <p:nvPr>
            <p:custDataLst>
              <p:tags r:id="rId2"/>
            </p:custDataLst>
          </p:nvPr>
        </p:nvSpPr>
        <p:spPr>
          <a:xfrm>
            <a:off x="351358" y="2527428"/>
            <a:ext cx="8419181" cy="1200329"/>
          </a:xfrm>
          <a:prstGeom prst="rect">
            <a:avLst/>
          </a:prstGeom>
        </p:spPr>
        <p:txBody>
          <a:bodyPr wrap="square">
            <a:spAutoFit/>
          </a:bodyPr>
          <a:lstStyle/>
          <a:p>
            <a:r>
              <a:rPr lang="fr-BE" dirty="0" smtClean="0"/>
              <a:t>Tinou31 posté le 23/06/2014 10:25:39</a:t>
            </a:r>
          </a:p>
          <a:p>
            <a:r>
              <a:rPr lang="fr-BE" dirty="0" smtClean="0"/>
              <a:t>Excellent logiciel. Disque dur inaccessible. </a:t>
            </a:r>
          </a:p>
          <a:p>
            <a:r>
              <a:rPr lang="fr-BE" dirty="0" smtClean="0"/>
              <a:t>J'ai récupéré mes milliers de photos de famille ainsi que des documents sauvegardés. Chapeau!!! </a:t>
            </a:r>
            <a:endParaRPr lang="fr-BE" dirty="0"/>
          </a:p>
        </p:txBody>
      </p:sp>
      <p:sp>
        <p:nvSpPr>
          <p:cNvPr id="5" name="ZoneTexte 4"/>
          <p:cNvSpPr txBox="1"/>
          <p:nvPr>
            <p:custDataLst>
              <p:tags r:id="rId3"/>
            </p:custDataLst>
          </p:nvPr>
        </p:nvSpPr>
        <p:spPr>
          <a:xfrm>
            <a:off x="4887863" y="3997523"/>
            <a:ext cx="3744416" cy="369332"/>
          </a:xfrm>
          <a:prstGeom prst="rect">
            <a:avLst/>
          </a:prstGeom>
          <a:noFill/>
        </p:spPr>
        <p:txBody>
          <a:bodyPr wrap="square" rtlCol="0">
            <a:spAutoFit/>
          </a:bodyPr>
          <a:lstStyle/>
          <a:p>
            <a:r>
              <a:rPr lang="fr-BE" i="1" dirty="0" smtClean="0"/>
              <a:t>Source: http</a:t>
            </a:r>
            <a:r>
              <a:rPr lang="fr-BE" i="1" dirty="0"/>
              <a:t>://www.01net.com</a:t>
            </a:r>
          </a:p>
        </p:txBody>
      </p:sp>
    </p:spTree>
    <p:extLst>
      <p:ext uri="{BB962C8B-B14F-4D97-AF65-F5344CB8AC3E}">
        <p14:creationId xmlns:p14="http://schemas.microsoft.com/office/powerpoint/2010/main" val="1427120389"/>
      </p:ext>
    </p:extLst>
  </p:cSld>
  <p:clrMapOvr>
    <a:masterClrMapping/>
  </p:clrMapOvr>
  <p:transition spd="slow">
    <p:cove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00.xml><?xml version="1.0" encoding="utf-8"?>
<p:tagLst xmlns:a="http://schemas.openxmlformats.org/drawingml/2006/main" xmlns:r="http://schemas.openxmlformats.org/officeDocument/2006/relationships" xmlns:p="http://schemas.openxmlformats.org/presentationml/2006/main">
  <p:tag name="NUM" val="2"/>
</p:tagLst>
</file>

<file path=ppt/tags/tag101.xml><?xml version="1.0" encoding="utf-8"?>
<p:tagLst xmlns:a="http://schemas.openxmlformats.org/drawingml/2006/main" xmlns:r="http://schemas.openxmlformats.org/officeDocument/2006/relationships" xmlns:p="http://schemas.openxmlformats.org/presentationml/2006/main">
  <p:tag name="NUM" val="3"/>
</p:tagLst>
</file>

<file path=ppt/tags/tag102.xml><?xml version="1.0" encoding="utf-8"?>
<p:tagLst xmlns:a="http://schemas.openxmlformats.org/drawingml/2006/main" xmlns:r="http://schemas.openxmlformats.org/officeDocument/2006/relationships" xmlns:p="http://schemas.openxmlformats.org/presentationml/2006/main">
  <p:tag name="NUM" val="4"/>
</p:tagLst>
</file>

<file path=ppt/tags/tag103.xml><?xml version="1.0" encoding="utf-8"?>
<p:tagLst xmlns:a="http://schemas.openxmlformats.org/drawingml/2006/main" xmlns:r="http://schemas.openxmlformats.org/officeDocument/2006/relationships" xmlns:p="http://schemas.openxmlformats.org/presentationml/2006/main">
  <p:tag name="NUM" val="5"/>
</p:tagLst>
</file>

<file path=ppt/tags/tag104.xml><?xml version="1.0" encoding="utf-8"?>
<p:tagLst xmlns:a="http://schemas.openxmlformats.org/drawingml/2006/main" xmlns:r="http://schemas.openxmlformats.org/officeDocument/2006/relationships" xmlns:p="http://schemas.openxmlformats.org/presentationml/2006/main">
  <p:tag name="NUM" val="1"/>
</p:tagLst>
</file>

<file path=ppt/tags/tag105.xml><?xml version="1.0" encoding="utf-8"?>
<p:tagLst xmlns:a="http://schemas.openxmlformats.org/drawingml/2006/main" xmlns:r="http://schemas.openxmlformats.org/officeDocument/2006/relationships" xmlns:p="http://schemas.openxmlformats.org/presentationml/2006/main">
  <p:tag name="NUM" val="2"/>
</p:tagLst>
</file>

<file path=ppt/tags/tag106.xml><?xml version="1.0" encoding="utf-8"?>
<p:tagLst xmlns:a="http://schemas.openxmlformats.org/drawingml/2006/main" xmlns:r="http://schemas.openxmlformats.org/officeDocument/2006/relationships" xmlns:p="http://schemas.openxmlformats.org/presentationml/2006/main">
  <p:tag name="NUM" val="3"/>
</p:tagLst>
</file>

<file path=ppt/tags/tag107.xml><?xml version="1.0" encoding="utf-8"?>
<p:tagLst xmlns:a="http://schemas.openxmlformats.org/drawingml/2006/main" xmlns:r="http://schemas.openxmlformats.org/officeDocument/2006/relationships" xmlns:p="http://schemas.openxmlformats.org/presentationml/2006/main">
  <p:tag name="NUM" val="4"/>
</p:tagLst>
</file>

<file path=ppt/tags/tag108.xml><?xml version="1.0" encoding="utf-8"?>
<p:tagLst xmlns:a="http://schemas.openxmlformats.org/drawingml/2006/main" xmlns:r="http://schemas.openxmlformats.org/officeDocument/2006/relationships" xmlns:p="http://schemas.openxmlformats.org/presentationml/2006/main">
  <p:tag name="NUM" val="5"/>
</p:tagLst>
</file>

<file path=ppt/tags/tag109.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10.xml><?xml version="1.0" encoding="utf-8"?>
<p:tagLst xmlns:a="http://schemas.openxmlformats.org/drawingml/2006/main" xmlns:r="http://schemas.openxmlformats.org/officeDocument/2006/relationships" xmlns:p="http://schemas.openxmlformats.org/presentationml/2006/main">
  <p:tag name="NUM" val="2"/>
</p:tagLst>
</file>

<file path=ppt/tags/tag111.xml><?xml version="1.0" encoding="utf-8"?>
<p:tagLst xmlns:a="http://schemas.openxmlformats.org/drawingml/2006/main" xmlns:r="http://schemas.openxmlformats.org/officeDocument/2006/relationships" xmlns:p="http://schemas.openxmlformats.org/presentationml/2006/main">
  <p:tag name="NUM" val="3"/>
</p:tagLst>
</file>

<file path=ppt/tags/tag112.xml><?xml version="1.0" encoding="utf-8"?>
<p:tagLst xmlns:a="http://schemas.openxmlformats.org/drawingml/2006/main" xmlns:r="http://schemas.openxmlformats.org/officeDocument/2006/relationships" xmlns:p="http://schemas.openxmlformats.org/presentationml/2006/main">
  <p:tag name="NUM" val="4"/>
</p:tagLst>
</file>

<file path=ppt/tags/tag113.xml><?xml version="1.0" encoding="utf-8"?>
<p:tagLst xmlns:a="http://schemas.openxmlformats.org/drawingml/2006/main" xmlns:r="http://schemas.openxmlformats.org/officeDocument/2006/relationships" xmlns:p="http://schemas.openxmlformats.org/presentationml/2006/main">
  <p:tag name="NUM" val="5"/>
</p:tagLst>
</file>

<file path=ppt/tags/tag114.xml><?xml version="1.0" encoding="utf-8"?>
<p:tagLst xmlns:a="http://schemas.openxmlformats.org/drawingml/2006/main" xmlns:r="http://schemas.openxmlformats.org/officeDocument/2006/relationships" xmlns:p="http://schemas.openxmlformats.org/presentationml/2006/main">
  <p:tag name="NUM" val="1"/>
</p:tagLst>
</file>

<file path=ppt/tags/tag115.xml><?xml version="1.0" encoding="utf-8"?>
<p:tagLst xmlns:a="http://schemas.openxmlformats.org/drawingml/2006/main" xmlns:r="http://schemas.openxmlformats.org/officeDocument/2006/relationships" xmlns:p="http://schemas.openxmlformats.org/presentationml/2006/main">
  <p:tag name="NUM" val="2"/>
</p:tagLst>
</file>

<file path=ppt/tags/tag116.xml><?xml version="1.0" encoding="utf-8"?>
<p:tagLst xmlns:a="http://schemas.openxmlformats.org/drawingml/2006/main" xmlns:r="http://schemas.openxmlformats.org/officeDocument/2006/relationships" xmlns:p="http://schemas.openxmlformats.org/presentationml/2006/main">
  <p:tag name="NUM" val="3"/>
</p:tagLst>
</file>

<file path=ppt/tags/tag117.xml><?xml version="1.0" encoding="utf-8"?>
<p:tagLst xmlns:a="http://schemas.openxmlformats.org/drawingml/2006/main" xmlns:r="http://schemas.openxmlformats.org/officeDocument/2006/relationships" xmlns:p="http://schemas.openxmlformats.org/presentationml/2006/main">
  <p:tag name="NUM" val="4"/>
</p:tagLst>
</file>

<file path=ppt/tags/tag118.xml><?xml version="1.0" encoding="utf-8"?>
<p:tagLst xmlns:a="http://schemas.openxmlformats.org/drawingml/2006/main" xmlns:r="http://schemas.openxmlformats.org/officeDocument/2006/relationships" xmlns:p="http://schemas.openxmlformats.org/presentationml/2006/main">
  <p:tag name="NUM" val="5"/>
</p:tagLst>
</file>

<file path=ppt/tags/tag119.xml><?xml version="1.0" encoding="utf-8"?>
<p:tagLst xmlns:a="http://schemas.openxmlformats.org/drawingml/2006/main" xmlns:r="http://schemas.openxmlformats.org/officeDocument/2006/relationships" xmlns:p="http://schemas.openxmlformats.org/presentationml/2006/main">
  <p:tag name="NUM" val="6"/>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20.xml><?xml version="1.0" encoding="utf-8"?>
<p:tagLst xmlns:a="http://schemas.openxmlformats.org/drawingml/2006/main" xmlns:r="http://schemas.openxmlformats.org/officeDocument/2006/relationships" xmlns:p="http://schemas.openxmlformats.org/presentationml/2006/main">
  <p:tag name="NUM" val="7"/>
</p:tagLst>
</file>

<file path=ppt/tags/tag121.xml><?xml version="1.0" encoding="utf-8"?>
<p:tagLst xmlns:a="http://schemas.openxmlformats.org/drawingml/2006/main" xmlns:r="http://schemas.openxmlformats.org/officeDocument/2006/relationships" xmlns:p="http://schemas.openxmlformats.org/presentationml/2006/main">
  <p:tag name="NUM" val="1"/>
</p:tagLst>
</file>

<file path=ppt/tags/tag122.xml><?xml version="1.0" encoding="utf-8"?>
<p:tagLst xmlns:a="http://schemas.openxmlformats.org/drawingml/2006/main" xmlns:r="http://schemas.openxmlformats.org/officeDocument/2006/relationships" xmlns:p="http://schemas.openxmlformats.org/presentationml/2006/main">
  <p:tag name="NUM" val="2"/>
</p:tagLst>
</file>

<file path=ppt/tags/tag123.xml><?xml version="1.0" encoding="utf-8"?>
<p:tagLst xmlns:a="http://schemas.openxmlformats.org/drawingml/2006/main" xmlns:r="http://schemas.openxmlformats.org/officeDocument/2006/relationships" xmlns:p="http://schemas.openxmlformats.org/presentationml/2006/main">
  <p:tag name="NUM" val="3"/>
</p:tagLst>
</file>

<file path=ppt/tags/tag124.xml><?xml version="1.0" encoding="utf-8"?>
<p:tagLst xmlns:a="http://schemas.openxmlformats.org/drawingml/2006/main" xmlns:r="http://schemas.openxmlformats.org/officeDocument/2006/relationships" xmlns:p="http://schemas.openxmlformats.org/presentationml/2006/main">
  <p:tag name="NUM" val="4"/>
</p:tagLst>
</file>

<file path=ppt/tags/tag125.xml><?xml version="1.0" encoding="utf-8"?>
<p:tagLst xmlns:a="http://schemas.openxmlformats.org/drawingml/2006/main" xmlns:r="http://schemas.openxmlformats.org/officeDocument/2006/relationships" xmlns:p="http://schemas.openxmlformats.org/presentationml/2006/main">
  <p:tag name="NUM" val="5"/>
</p:tagLst>
</file>

<file path=ppt/tags/tag126.xml><?xml version="1.0" encoding="utf-8"?>
<p:tagLst xmlns:a="http://schemas.openxmlformats.org/drawingml/2006/main" xmlns:r="http://schemas.openxmlformats.org/officeDocument/2006/relationships" xmlns:p="http://schemas.openxmlformats.org/presentationml/2006/main">
  <p:tag name="NUM" val="1"/>
</p:tagLst>
</file>

<file path=ppt/tags/tag127.xml><?xml version="1.0" encoding="utf-8"?>
<p:tagLst xmlns:a="http://schemas.openxmlformats.org/drawingml/2006/main" xmlns:r="http://schemas.openxmlformats.org/officeDocument/2006/relationships" xmlns:p="http://schemas.openxmlformats.org/presentationml/2006/main">
  <p:tag name="NUM" val="2"/>
</p:tagLst>
</file>

<file path=ppt/tags/tag128.xml><?xml version="1.0" encoding="utf-8"?>
<p:tagLst xmlns:a="http://schemas.openxmlformats.org/drawingml/2006/main" xmlns:r="http://schemas.openxmlformats.org/officeDocument/2006/relationships" xmlns:p="http://schemas.openxmlformats.org/presentationml/2006/main">
  <p:tag name="NUM" val="3"/>
</p:tagLst>
</file>

<file path=ppt/tags/tag129.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30.xml><?xml version="1.0" encoding="utf-8"?>
<p:tagLst xmlns:a="http://schemas.openxmlformats.org/drawingml/2006/main" xmlns:r="http://schemas.openxmlformats.org/officeDocument/2006/relationships" xmlns:p="http://schemas.openxmlformats.org/presentationml/2006/main">
  <p:tag name="NUM" val="5"/>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2"/>
</p:tagLst>
</file>

<file path=ppt/tags/tag133.xml><?xml version="1.0" encoding="utf-8"?>
<p:tagLst xmlns:a="http://schemas.openxmlformats.org/drawingml/2006/main" xmlns:r="http://schemas.openxmlformats.org/officeDocument/2006/relationships" xmlns:p="http://schemas.openxmlformats.org/presentationml/2006/main">
  <p:tag name="NUM" val="3"/>
</p:tagLst>
</file>

<file path=ppt/tags/tag134.xml><?xml version="1.0" encoding="utf-8"?>
<p:tagLst xmlns:a="http://schemas.openxmlformats.org/drawingml/2006/main" xmlns:r="http://schemas.openxmlformats.org/officeDocument/2006/relationships" xmlns:p="http://schemas.openxmlformats.org/presentationml/2006/main">
  <p:tag name="NUM" val="4"/>
</p:tagLst>
</file>

<file path=ppt/tags/tag135.xml><?xml version="1.0" encoding="utf-8"?>
<p:tagLst xmlns:a="http://schemas.openxmlformats.org/drawingml/2006/main" xmlns:r="http://schemas.openxmlformats.org/officeDocument/2006/relationships" xmlns:p="http://schemas.openxmlformats.org/presentationml/2006/main">
  <p:tag name="NUM" val="5"/>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1.xml><?xml version="1.0" encoding="utf-8"?>
<p:tagLst xmlns:a="http://schemas.openxmlformats.org/drawingml/2006/main" xmlns:r="http://schemas.openxmlformats.org/officeDocument/2006/relationships" xmlns:p="http://schemas.openxmlformats.org/presentationml/2006/main">
  <p:tag name="NUM" val="6"/>
</p:tagLst>
</file>

<file path=ppt/tags/tag22.xml><?xml version="1.0" encoding="utf-8"?>
<p:tagLst xmlns:a="http://schemas.openxmlformats.org/drawingml/2006/main" xmlns:r="http://schemas.openxmlformats.org/officeDocument/2006/relationships" xmlns:p="http://schemas.openxmlformats.org/presentationml/2006/main">
  <p:tag name="NUM" val="7"/>
</p:tagLst>
</file>

<file path=ppt/tags/tag23.xml><?xml version="1.0" encoding="utf-8"?>
<p:tagLst xmlns:a="http://schemas.openxmlformats.org/drawingml/2006/main" xmlns:r="http://schemas.openxmlformats.org/officeDocument/2006/relationships" xmlns:p="http://schemas.openxmlformats.org/presentationml/2006/main">
  <p:tag name="NUM" val="8"/>
</p:tagLst>
</file>

<file path=ppt/tags/tag24.xml><?xml version="1.0" encoding="utf-8"?>
<p:tagLst xmlns:a="http://schemas.openxmlformats.org/drawingml/2006/main" xmlns:r="http://schemas.openxmlformats.org/officeDocument/2006/relationships" xmlns:p="http://schemas.openxmlformats.org/presentationml/2006/main">
  <p:tag name="NUM" val="9"/>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3"/>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60.xml><?xml version="1.0" encoding="utf-8"?>
<p:tagLst xmlns:a="http://schemas.openxmlformats.org/drawingml/2006/main" xmlns:r="http://schemas.openxmlformats.org/officeDocument/2006/relationships" xmlns:p="http://schemas.openxmlformats.org/presentationml/2006/main">
  <p:tag name="NUM" val="4"/>
</p:tagLst>
</file>

<file path=ppt/tags/tag61.xml><?xml version="1.0" encoding="utf-8"?>
<p:tagLst xmlns:a="http://schemas.openxmlformats.org/drawingml/2006/main" xmlns:r="http://schemas.openxmlformats.org/officeDocument/2006/relationships" xmlns:p="http://schemas.openxmlformats.org/presentationml/2006/main">
  <p:tag name="NUM" val="5"/>
</p:tagLst>
</file>

<file path=ppt/tags/tag62.xml><?xml version="1.0" encoding="utf-8"?>
<p:tagLst xmlns:a="http://schemas.openxmlformats.org/drawingml/2006/main" xmlns:r="http://schemas.openxmlformats.org/officeDocument/2006/relationships" xmlns:p="http://schemas.openxmlformats.org/presentationml/2006/main">
  <p:tag name="NUM" val="6"/>
</p:tagLst>
</file>

<file path=ppt/tags/tag63.xml><?xml version="1.0" encoding="utf-8"?>
<p:tagLst xmlns:a="http://schemas.openxmlformats.org/drawingml/2006/main" xmlns:r="http://schemas.openxmlformats.org/officeDocument/2006/relationships" xmlns:p="http://schemas.openxmlformats.org/presentationml/2006/main">
  <p:tag name="NUM" val="7"/>
</p:tagLst>
</file>

<file path=ppt/tags/tag64.xml><?xml version="1.0" encoding="utf-8"?>
<p:tagLst xmlns:a="http://schemas.openxmlformats.org/drawingml/2006/main" xmlns:r="http://schemas.openxmlformats.org/officeDocument/2006/relationships" xmlns:p="http://schemas.openxmlformats.org/presentationml/2006/main">
  <p:tag name="NUM" val="8"/>
</p:tagLst>
</file>

<file path=ppt/tags/tag65.xml><?xml version="1.0" encoding="utf-8"?>
<p:tagLst xmlns:a="http://schemas.openxmlformats.org/drawingml/2006/main" xmlns:r="http://schemas.openxmlformats.org/officeDocument/2006/relationships" xmlns:p="http://schemas.openxmlformats.org/presentationml/2006/main">
  <p:tag name="NUM" val="9"/>
</p:tagLst>
</file>

<file path=ppt/tags/tag66.xml><?xml version="1.0" encoding="utf-8"?>
<p:tagLst xmlns:a="http://schemas.openxmlformats.org/drawingml/2006/main" xmlns:r="http://schemas.openxmlformats.org/officeDocument/2006/relationships" xmlns:p="http://schemas.openxmlformats.org/presentationml/2006/main">
  <p:tag name="NUM" val="10"/>
</p:tagLst>
</file>

<file path=ppt/tags/tag67.xml><?xml version="1.0" encoding="utf-8"?>
<p:tagLst xmlns:a="http://schemas.openxmlformats.org/drawingml/2006/main" xmlns:r="http://schemas.openxmlformats.org/officeDocument/2006/relationships" xmlns:p="http://schemas.openxmlformats.org/presentationml/2006/main">
  <p:tag name="NUM" val="11"/>
</p:tagLst>
</file>

<file path=ppt/tags/tag68.xml><?xml version="1.0" encoding="utf-8"?>
<p:tagLst xmlns:a="http://schemas.openxmlformats.org/drawingml/2006/main" xmlns:r="http://schemas.openxmlformats.org/officeDocument/2006/relationships" xmlns:p="http://schemas.openxmlformats.org/presentationml/2006/main">
  <p:tag name="NUM" val="12"/>
</p:tagLst>
</file>

<file path=ppt/tags/tag69.xml><?xml version="1.0" encoding="utf-8"?>
<p:tagLst xmlns:a="http://schemas.openxmlformats.org/drawingml/2006/main" xmlns:r="http://schemas.openxmlformats.org/officeDocument/2006/relationships" xmlns:p="http://schemas.openxmlformats.org/presentationml/2006/main">
  <p:tag name="NUM" val="13"/>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70.xml><?xml version="1.0" encoding="utf-8"?>
<p:tagLst xmlns:a="http://schemas.openxmlformats.org/drawingml/2006/main" xmlns:r="http://schemas.openxmlformats.org/officeDocument/2006/relationships" xmlns:p="http://schemas.openxmlformats.org/presentationml/2006/main">
  <p:tag name="NUM" val="14"/>
</p:tagLst>
</file>

<file path=ppt/tags/tag71.xml><?xml version="1.0" encoding="utf-8"?>
<p:tagLst xmlns:a="http://schemas.openxmlformats.org/drawingml/2006/main" xmlns:r="http://schemas.openxmlformats.org/officeDocument/2006/relationships" xmlns:p="http://schemas.openxmlformats.org/presentationml/2006/main">
  <p:tag name="NUM" val="15"/>
</p:tagLst>
</file>

<file path=ppt/tags/tag72.xml><?xml version="1.0" encoding="utf-8"?>
<p:tagLst xmlns:a="http://schemas.openxmlformats.org/drawingml/2006/main" xmlns:r="http://schemas.openxmlformats.org/officeDocument/2006/relationships" xmlns:p="http://schemas.openxmlformats.org/presentationml/2006/main">
  <p:tag name="NUM" val="16"/>
</p:tagLst>
</file>

<file path=ppt/tags/tag73.xml><?xml version="1.0" encoding="utf-8"?>
<p:tagLst xmlns:a="http://schemas.openxmlformats.org/drawingml/2006/main" xmlns:r="http://schemas.openxmlformats.org/officeDocument/2006/relationships" xmlns:p="http://schemas.openxmlformats.org/presentationml/2006/main">
  <p:tag name="NUM" val="17"/>
</p:tagLst>
</file>

<file path=ppt/tags/tag74.xml><?xml version="1.0" encoding="utf-8"?>
<p:tagLst xmlns:a="http://schemas.openxmlformats.org/drawingml/2006/main" xmlns:r="http://schemas.openxmlformats.org/officeDocument/2006/relationships" xmlns:p="http://schemas.openxmlformats.org/presentationml/2006/main">
  <p:tag name="NUM" val="18"/>
</p:tagLst>
</file>

<file path=ppt/tags/tag75.xml><?xml version="1.0" encoding="utf-8"?>
<p:tagLst xmlns:a="http://schemas.openxmlformats.org/drawingml/2006/main" xmlns:r="http://schemas.openxmlformats.org/officeDocument/2006/relationships" xmlns:p="http://schemas.openxmlformats.org/presentationml/2006/main">
  <p:tag name="NUM" val="1"/>
</p:tagLst>
</file>

<file path=ppt/tags/tag76.xml><?xml version="1.0" encoding="utf-8"?>
<p:tagLst xmlns:a="http://schemas.openxmlformats.org/drawingml/2006/main" xmlns:r="http://schemas.openxmlformats.org/officeDocument/2006/relationships" xmlns:p="http://schemas.openxmlformats.org/presentationml/2006/main">
  <p:tag name="NUM" val="2"/>
</p:tagLst>
</file>

<file path=ppt/tags/tag77.xml><?xml version="1.0" encoding="utf-8"?>
<p:tagLst xmlns:a="http://schemas.openxmlformats.org/drawingml/2006/main" xmlns:r="http://schemas.openxmlformats.org/officeDocument/2006/relationships" xmlns:p="http://schemas.openxmlformats.org/presentationml/2006/main">
  <p:tag name="NUM" val="3"/>
</p:tagLst>
</file>

<file path=ppt/tags/tag78.xml><?xml version="1.0" encoding="utf-8"?>
<p:tagLst xmlns:a="http://schemas.openxmlformats.org/drawingml/2006/main" xmlns:r="http://schemas.openxmlformats.org/officeDocument/2006/relationships" xmlns:p="http://schemas.openxmlformats.org/presentationml/2006/main">
  <p:tag name="NUM" val="4"/>
</p:tagLst>
</file>

<file path=ppt/tags/tag79.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80.xml><?xml version="1.0" encoding="utf-8"?>
<p:tagLst xmlns:a="http://schemas.openxmlformats.org/drawingml/2006/main" xmlns:r="http://schemas.openxmlformats.org/officeDocument/2006/relationships" xmlns:p="http://schemas.openxmlformats.org/presentationml/2006/main">
  <p:tag name="NUM" val="6"/>
</p:tagLst>
</file>

<file path=ppt/tags/tag81.xml><?xml version="1.0" encoding="utf-8"?>
<p:tagLst xmlns:a="http://schemas.openxmlformats.org/drawingml/2006/main" xmlns:r="http://schemas.openxmlformats.org/officeDocument/2006/relationships" xmlns:p="http://schemas.openxmlformats.org/presentationml/2006/main">
  <p:tag name="NUM" val="7"/>
</p:tagLst>
</file>

<file path=ppt/tags/tag82.xml><?xml version="1.0" encoding="utf-8"?>
<p:tagLst xmlns:a="http://schemas.openxmlformats.org/drawingml/2006/main" xmlns:r="http://schemas.openxmlformats.org/officeDocument/2006/relationships" xmlns:p="http://schemas.openxmlformats.org/presentationml/2006/main">
  <p:tag name="NUM" val="8"/>
</p:tagLst>
</file>

<file path=ppt/tags/tag83.xml><?xml version="1.0" encoding="utf-8"?>
<p:tagLst xmlns:a="http://schemas.openxmlformats.org/drawingml/2006/main" xmlns:r="http://schemas.openxmlformats.org/officeDocument/2006/relationships" xmlns:p="http://schemas.openxmlformats.org/presentationml/2006/main">
  <p:tag name="NUM" val="9"/>
</p:tagLst>
</file>

<file path=ppt/tags/tag84.xml><?xml version="1.0" encoding="utf-8"?>
<p:tagLst xmlns:a="http://schemas.openxmlformats.org/drawingml/2006/main" xmlns:r="http://schemas.openxmlformats.org/officeDocument/2006/relationships" xmlns:p="http://schemas.openxmlformats.org/presentationml/2006/main">
  <p:tag name="NUM" val="10"/>
</p:tagLst>
</file>

<file path=ppt/tags/tag85.xml><?xml version="1.0" encoding="utf-8"?>
<p:tagLst xmlns:a="http://schemas.openxmlformats.org/drawingml/2006/main" xmlns:r="http://schemas.openxmlformats.org/officeDocument/2006/relationships" xmlns:p="http://schemas.openxmlformats.org/presentationml/2006/main">
  <p:tag name="NUM" val="11"/>
</p:tagLst>
</file>

<file path=ppt/tags/tag86.xml><?xml version="1.0" encoding="utf-8"?>
<p:tagLst xmlns:a="http://schemas.openxmlformats.org/drawingml/2006/main" xmlns:r="http://schemas.openxmlformats.org/officeDocument/2006/relationships" xmlns:p="http://schemas.openxmlformats.org/presentationml/2006/main">
  <p:tag name="NUM" val="1"/>
</p:tagLst>
</file>

<file path=ppt/tags/tag87.xml><?xml version="1.0" encoding="utf-8"?>
<p:tagLst xmlns:a="http://schemas.openxmlformats.org/drawingml/2006/main" xmlns:r="http://schemas.openxmlformats.org/officeDocument/2006/relationships" xmlns:p="http://schemas.openxmlformats.org/presentationml/2006/main">
  <p:tag name="NUM" val="2"/>
</p:tagLst>
</file>

<file path=ppt/tags/tag88.xml><?xml version="1.0" encoding="utf-8"?>
<p:tagLst xmlns:a="http://schemas.openxmlformats.org/drawingml/2006/main" xmlns:r="http://schemas.openxmlformats.org/officeDocument/2006/relationships" xmlns:p="http://schemas.openxmlformats.org/presentationml/2006/main">
  <p:tag name="NUM" val="3"/>
</p:tagLst>
</file>

<file path=ppt/tags/tag89.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1"/>
</p:tagLst>
</file>

<file path=ppt/tags/tag91.xml><?xml version="1.0" encoding="utf-8"?>
<p:tagLst xmlns:a="http://schemas.openxmlformats.org/drawingml/2006/main" xmlns:r="http://schemas.openxmlformats.org/officeDocument/2006/relationships" xmlns:p="http://schemas.openxmlformats.org/presentationml/2006/main">
  <p:tag name="NUM" val="2"/>
</p:tagLst>
</file>

<file path=ppt/tags/tag92.xml><?xml version="1.0" encoding="utf-8"?>
<p:tagLst xmlns:a="http://schemas.openxmlformats.org/drawingml/2006/main" xmlns:r="http://schemas.openxmlformats.org/officeDocument/2006/relationships" xmlns:p="http://schemas.openxmlformats.org/presentationml/2006/main">
  <p:tag name="NUM" val="3"/>
</p:tagLst>
</file>

<file path=ppt/tags/tag93.xml><?xml version="1.0" encoding="utf-8"?>
<p:tagLst xmlns:a="http://schemas.openxmlformats.org/drawingml/2006/main" xmlns:r="http://schemas.openxmlformats.org/officeDocument/2006/relationships" xmlns:p="http://schemas.openxmlformats.org/presentationml/2006/main">
  <p:tag name="NUM" val="1"/>
</p:tagLst>
</file>

<file path=ppt/tags/tag94.xml><?xml version="1.0" encoding="utf-8"?>
<p:tagLst xmlns:a="http://schemas.openxmlformats.org/drawingml/2006/main" xmlns:r="http://schemas.openxmlformats.org/officeDocument/2006/relationships" xmlns:p="http://schemas.openxmlformats.org/presentationml/2006/main">
  <p:tag name="NUM" val="2"/>
</p:tagLst>
</file>

<file path=ppt/tags/tag95.xml><?xml version="1.0" encoding="utf-8"?>
<p:tagLst xmlns:a="http://schemas.openxmlformats.org/drawingml/2006/main" xmlns:r="http://schemas.openxmlformats.org/officeDocument/2006/relationships" xmlns:p="http://schemas.openxmlformats.org/presentationml/2006/main">
  <p:tag name="NUM" val="1"/>
</p:tagLst>
</file>

<file path=ppt/tags/tag96.xml><?xml version="1.0" encoding="utf-8"?>
<p:tagLst xmlns:a="http://schemas.openxmlformats.org/drawingml/2006/main" xmlns:r="http://schemas.openxmlformats.org/officeDocument/2006/relationships" xmlns:p="http://schemas.openxmlformats.org/presentationml/2006/main">
  <p:tag name="NUM" val="2"/>
</p:tagLst>
</file>

<file path=ppt/tags/tag97.xml><?xml version="1.0" encoding="utf-8"?>
<p:tagLst xmlns:a="http://schemas.openxmlformats.org/drawingml/2006/main" xmlns:r="http://schemas.openxmlformats.org/officeDocument/2006/relationships" xmlns:p="http://schemas.openxmlformats.org/presentationml/2006/main">
  <p:tag name="NUM" val="3"/>
</p:tagLst>
</file>

<file path=ppt/tags/tag98.xml><?xml version="1.0" encoding="utf-8"?>
<p:tagLst xmlns:a="http://schemas.openxmlformats.org/drawingml/2006/main" xmlns:r="http://schemas.openxmlformats.org/officeDocument/2006/relationships" xmlns:p="http://schemas.openxmlformats.org/presentationml/2006/main">
  <p:tag name="NUM" val="4"/>
</p:tagLst>
</file>

<file path=ppt/tags/tag9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icaire">
  <a:themeElements>
    <a:clrScheme name="Personnalisé 1">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A23A28"/>
      </a:hlink>
      <a:folHlink>
        <a:srgbClr val="A23A28"/>
      </a:folHlink>
    </a:clrScheme>
    <a:fontScheme name="Apothicaire">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538</TotalTime>
  <Words>1232</Words>
  <Application>Microsoft Office PowerPoint</Application>
  <PresentationFormat>Affichage à l'écran (4:3)</PresentationFormat>
  <Paragraphs>221</Paragraphs>
  <Slides>32</Slides>
  <Notes>6</Notes>
  <HiddenSlides>8</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32</vt:i4>
      </vt:variant>
    </vt:vector>
  </HeadingPairs>
  <TitlesOfParts>
    <vt:vector size="41" baseType="lpstr">
      <vt:lpstr>Adobe Arabic</vt:lpstr>
      <vt:lpstr>Adobe Fan Heiti Std B</vt:lpstr>
      <vt:lpstr>Arial</vt:lpstr>
      <vt:lpstr>Book Antiqua</vt:lpstr>
      <vt:lpstr>Bookman Old Style</vt:lpstr>
      <vt:lpstr>Calibri</vt:lpstr>
      <vt:lpstr>Century Gothic</vt:lpstr>
      <vt:lpstr>Wingdings</vt:lpstr>
      <vt:lpstr>Apothicaire</vt:lpstr>
      <vt:lpstr>Les logiciels de récupérations</vt:lpstr>
      <vt:lpstr>Sommaire</vt:lpstr>
      <vt:lpstr>Leurs utilités</vt:lpstr>
      <vt:lpstr>Nos données, pas vraiment supprimées</vt:lpstr>
      <vt:lpstr>Explications</vt:lpstr>
      <vt:lpstr>Comment fonctionnent-ils?</vt:lpstr>
      <vt:lpstr>Mes sélections</vt:lpstr>
      <vt:lpstr>Recuva</vt:lpstr>
      <vt:lpstr>Les avis des utilisateurs pour  Recuva (avis n°1)</vt:lpstr>
      <vt:lpstr>Les avis des utilisateurs pour  Recuva (avis n°2)</vt:lpstr>
      <vt:lpstr>Stellar Phoenix Windows Data Recovery Home</vt:lpstr>
      <vt:lpstr>Les avis des utilisateurs pour  Stellar Phoenix Data Recovery Home (avis n°1)</vt:lpstr>
      <vt:lpstr>Les avis des utilisateurs pour  Stellar Phoenix Data Recovery Home (avis n°2)</vt:lpstr>
      <vt:lpstr>Glary Undelete</vt:lpstr>
      <vt:lpstr>Les avis des utilisateurs pour  Glary Undelete (avis n°1)</vt:lpstr>
      <vt:lpstr>Les avis des utilisateurs pour  Glary Undelete (avis n°2)</vt:lpstr>
      <vt:lpstr>R-Studio</vt:lpstr>
      <vt:lpstr>Les avis des utilisateurs pour  R-Studio (avis n°1)</vt:lpstr>
      <vt:lpstr>Les avis des utilisateurs pour  R-Studio  (avis n°2)</vt:lpstr>
      <vt:lpstr>Tableau comparatif</vt:lpstr>
      <vt:lpstr>Présentation PowerPoint</vt:lpstr>
      <vt:lpstr>Le logiciel conseillé</vt:lpstr>
      <vt:lpstr>Conclusion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logiciels de récupérations</dc:title>
  <dc:creator>Fred</dc:creator>
  <cp:lastModifiedBy>Nicolas VAN HEES</cp:lastModifiedBy>
  <cp:revision>98</cp:revision>
  <dcterms:created xsi:type="dcterms:W3CDTF">2015-04-17T01:04:45Z</dcterms:created>
  <dcterms:modified xsi:type="dcterms:W3CDTF">2015-04-29T20:18:17Z</dcterms:modified>
</cp:coreProperties>
</file>