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7" r:id="rId2"/>
    <p:sldId id="262" r:id="rId3"/>
    <p:sldId id="271" r:id="rId4"/>
    <p:sldId id="272" r:id="rId5"/>
    <p:sldId id="273" r:id="rId6"/>
    <p:sldId id="274" r:id="rId7"/>
    <p:sldId id="275" r:id="rId8"/>
    <p:sldId id="276" r:id="rId9"/>
    <p:sldId id="278" r:id="rId10"/>
    <p:sldId id="277" r:id="rId11"/>
    <p:sldId id="258" r:id="rId12"/>
    <p:sldId id="267" r:id="rId13"/>
    <p:sldId id="279" r:id="rId14"/>
    <p:sldId id="280" r:id="rId15"/>
    <p:sldId id="299" r:id="rId16"/>
    <p:sldId id="281" r:id="rId17"/>
    <p:sldId id="282" r:id="rId18"/>
    <p:sldId id="283" r:id="rId19"/>
    <p:sldId id="284" r:id="rId20"/>
    <p:sldId id="259" r:id="rId21"/>
    <p:sldId id="269" r:id="rId22"/>
    <p:sldId id="285" r:id="rId23"/>
    <p:sldId id="286" r:id="rId24"/>
    <p:sldId id="260" r:id="rId25"/>
    <p:sldId id="268" r:id="rId26"/>
    <p:sldId id="290" r:id="rId27"/>
    <p:sldId id="291" r:id="rId28"/>
    <p:sldId id="292" r:id="rId29"/>
    <p:sldId id="293" r:id="rId30"/>
    <p:sldId id="294" r:id="rId31"/>
    <p:sldId id="295" r:id="rId32"/>
    <p:sldId id="261" r:id="rId33"/>
    <p:sldId id="270" r:id="rId34"/>
    <p:sldId id="288" r:id="rId35"/>
    <p:sldId id="287" r:id="rId36"/>
    <p:sldId id="298" r:id="rId37"/>
    <p:sldId id="297" r:id="rId38"/>
    <p:sldId id="289"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97" autoAdjust="0"/>
    <p:restoredTop sz="94660"/>
  </p:normalViewPr>
  <p:slideViewPr>
    <p:cSldViewPr snapToGrid="0">
      <p:cViewPr varScale="1">
        <p:scale>
          <a:sx n="116" d="100"/>
          <a:sy n="116"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31F9ADB-6B9E-4D6A-92DA-84C2DD97705B}" type="datetimeFigureOut">
              <a:rPr lang="fr-BE" smtClean="0"/>
              <a:t>15/05/2015</a:t>
            </a:fld>
            <a:endParaRPr lang="fr-BE"/>
          </a:p>
        </p:txBody>
      </p:sp>
      <p:sp>
        <p:nvSpPr>
          <p:cNvPr id="5" name="Footer Placeholder 4"/>
          <p:cNvSpPr>
            <a:spLocks noGrp="1"/>
          </p:cNvSpPr>
          <p:nvPr>
            <p:ph type="ftr" sz="quarter" idx="11"/>
          </p:nvPr>
        </p:nvSpPr>
        <p:spPr>
          <a:xfrm>
            <a:off x="2692397" y="5037663"/>
            <a:ext cx="5214635" cy="279400"/>
          </a:xfrm>
        </p:spPr>
        <p:txBody>
          <a:bodyPr/>
          <a:lstStyle/>
          <a:p>
            <a:endParaRPr lang="fr-BE"/>
          </a:p>
        </p:txBody>
      </p:sp>
      <p:sp>
        <p:nvSpPr>
          <p:cNvPr id="6" name="Slide Number Placeholder 5"/>
          <p:cNvSpPr>
            <a:spLocks noGrp="1"/>
          </p:cNvSpPr>
          <p:nvPr>
            <p:ph type="sldNum" sz="quarter" idx="12"/>
          </p:nvPr>
        </p:nvSpPr>
        <p:spPr>
          <a:xfrm>
            <a:off x="8956900" y="5037663"/>
            <a:ext cx="551167" cy="279400"/>
          </a:xfrm>
        </p:spPr>
        <p:txBody>
          <a:bodyPr/>
          <a:lstStyle/>
          <a:p>
            <a:fld id="{AC0E9B0F-687B-4D96-873F-C381EA6B7CC5}" type="slidenum">
              <a:rPr lang="fr-BE" smtClean="0"/>
              <a:t>‹N°›</a:t>
            </a:fld>
            <a:endParaRPr lang="fr-BE"/>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98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31F9ADB-6B9E-4D6A-92DA-84C2DD97705B}" type="datetimeFigureOut">
              <a:rPr lang="fr-BE" smtClean="0"/>
              <a:t>15/05/2015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AC0E9B0F-687B-4D96-873F-C381EA6B7CC5}" type="slidenum">
              <a:rPr lang="fr-BE" smtClean="0"/>
              <a:t>‹N°›</a:t>
            </a:fld>
            <a:endParaRPr lang="fr-BE"/>
          </a:p>
        </p:txBody>
      </p:sp>
    </p:spTree>
    <p:extLst>
      <p:ext uri="{BB962C8B-B14F-4D97-AF65-F5344CB8AC3E}">
        <p14:creationId xmlns:p14="http://schemas.microsoft.com/office/powerpoint/2010/main" val="2864422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31F9ADB-6B9E-4D6A-92DA-84C2DD97705B}" type="datetimeFigureOut">
              <a:rPr lang="fr-BE" smtClean="0"/>
              <a:t>15/05/2015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C0E9B0F-687B-4D96-873F-C381EA6B7CC5}" type="slidenum">
              <a:rPr lang="fr-BE" smtClean="0"/>
              <a:t>‹N°›</a:t>
            </a:fld>
            <a:endParaRPr lang="fr-BE"/>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8928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31F9ADB-6B9E-4D6A-92DA-84C2DD97705B}" type="datetimeFigureOut">
              <a:rPr lang="fr-BE" smtClean="0"/>
              <a:t>15/05/2015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C0E9B0F-687B-4D96-873F-C381EA6B7CC5}" type="slidenum">
              <a:rPr lang="fr-BE" smtClean="0"/>
              <a:t>‹N°›</a:t>
            </a:fld>
            <a:endParaRPr lang="fr-BE"/>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88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31F9ADB-6B9E-4D6A-92DA-84C2DD97705B}" type="datetimeFigureOut">
              <a:rPr lang="fr-BE" smtClean="0"/>
              <a:t>15/05/2015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C0E9B0F-687B-4D96-873F-C381EA6B7CC5}" type="slidenum">
              <a:rPr lang="fr-BE" smtClean="0"/>
              <a:t>‹N°›</a:t>
            </a:fld>
            <a:endParaRPr lang="fr-BE"/>
          </a:p>
        </p:txBody>
      </p:sp>
    </p:spTree>
    <p:extLst>
      <p:ext uri="{BB962C8B-B14F-4D97-AF65-F5344CB8AC3E}">
        <p14:creationId xmlns:p14="http://schemas.microsoft.com/office/powerpoint/2010/main" val="2635259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31F9ADB-6B9E-4D6A-92DA-84C2DD97705B}" type="datetimeFigureOut">
              <a:rPr lang="fr-BE" smtClean="0"/>
              <a:t>15/05/2015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C0E9B0F-687B-4D96-873F-C381EA6B7CC5}" type="slidenum">
              <a:rPr lang="fr-BE" smtClean="0"/>
              <a:t>‹N°›</a:t>
            </a:fld>
            <a:endParaRPr lang="fr-BE"/>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398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31F9ADB-6B9E-4D6A-92DA-84C2DD97705B}" type="datetimeFigureOut">
              <a:rPr lang="fr-BE" smtClean="0"/>
              <a:t>15/05/2015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C0E9B0F-687B-4D96-873F-C381EA6B7CC5}" type="slidenum">
              <a:rPr lang="fr-BE" smtClean="0"/>
              <a:t>‹N°›</a:t>
            </a:fld>
            <a:endParaRPr lang="fr-BE"/>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33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31F9ADB-6B9E-4D6A-92DA-84C2DD97705B}" type="datetimeFigureOut">
              <a:rPr lang="fr-BE" smtClean="0"/>
              <a:t>15/05/2015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C0E9B0F-687B-4D96-873F-C381EA6B7CC5}" type="slidenum">
              <a:rPr lang="fr-BE" smtClean="0"/>
              <a:t>‹N°›</a:t>
            </a:fld>
            <a:endParaRPr lang="fr-B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082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31F9ADB-6B9E-4D6A-92DA-84C2DD97705B}" type="datetimeFigureOut">
              <a:rPr lang="fr-BE" smtClean="0"/>
              <a:t>15/05/2015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C0E9B0F-687B-4D96-873F-C381EA6B7CC5}" type="slidenum">
              <a:rPr lang="fr-BE" smtClean="0"/>
              <a:t>‹N°›</a:t>
            </a:fld>
            <a:endParaRPr lang="fr-BE"/>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5248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31F9ADB-6B9E-4D6A-92DA-84C2DD97705B}" type="datetimeFigureOut">
              <a:rPr lang="fr-BE" smtClean="0"/>
              <a:t>15/05/2015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C0E9B0F-687B-4D96-873F-C381EA6B7CC5}" type="slidenum">
              <a:rPr lang="fr-BE" smtClean="0"/>
              <a:t>‹N°›</a:t>
            </a:fld>
            <a:endParaRPr lang="fr-BE"/>
          </a:p>
        </p:txBody>
      </p:sp>
    </p:spTree>
    <p:extLst>
      <p:ext uri="{BB962C8B-B14F-4D97-AF65-F5344CB8AC3E}">
        <p14:creationId xmlns:p14="http://schemas.microsoft.com/office/powerpoint/2010/main" val="195981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31F9ADB-6B9E-4D6A-92DA-84C2DD97705B}" type="datetimeFigureOut">
              <a:rPr lang="fr-BE" smtClean="0"/>
              <a:t>15/05/2015</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AC0E9B0F-687B-4D96-873F-C381EA6B7CC5}" type="slidenum">
              <a:rPr lang="fr-BE" smtClean="0"/>
              <a:t>‹N°›</a:t>
            </a:fld>
            <a:endParaRPr lang="fr-BE"/>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109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331F9ADB-6B9E-4D6A-92DA-84C2DD97705B}" type="datetimeFigureOut">
              <a:rPr lang="fr-BE" smtClean="0"/>
              <a:t>15/05/2015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AC0E9B0F-687B-4D96-873F-C381EA6B7CC5}" type="slidenum">
              <a:rPr lang="fr-BE" smtClean="0"/>
              <a:t>‹N°›</a:t>
            </a:fld>
            <a:endParaRPr lang="fr-BE"/>
          </a:p>
        </p:txBody>
      </p:sp>
    </p:spTree>
    <p:extLst>
      <p:ext uri="{BB962C8B-B14F-4D97-AF65-F5344CB8AC3E}">
        <p14:creationId xmlns:p14="http://schemas.microsoft.com/office/powerpoint/2010/main" val="3748875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31F9ADB-6B9E-4D6A-92DA-84C2DD97705B}" type="datetimeFigureOut">
              <a:rPr lang="fr-BE" smtClean="0"/>
              <a:t>15/05/2015</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AC0E9B0F-687B-4D96-873F-C381EA6B7CC5}" type="slidenum">
              <a:rPr lang="fr-BE" smtClean="0"/>
              <a:t>‹N°›</a:t>
            </a:fld>
            <a:endParaRPr lang="fr-BE"/>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7936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31F9ADB-6B9E-4D6A-92DA-84C2DD97705B}" type="datetimeFigureOut">
              <a:rPr lang="fr-BE" smtClean="0"/>
              <a:t>15/05/2015</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AC0E9B0F-687B-4D96-873F-C381EA6B7CC5}" type="slidenum">
              <a:rPr lang="fr-BE" smtClean="0"/>
              <a:t>‹N°›</a:t>
            </a:fld>
            <a:endParaRPr lang="fr-BE"/>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0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1F9ADB-6B9E-4D6A-92DA-84C2DD97705B}" type="datetimeFigureOut">
              <a:rPr lang="fr-BE" smtClean="0"/>
              <a:t>15/05/2015</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AC0E9B0F-687B-4D96-873F-C381EA6B7CC5}" type="slidenum">
              <a:rPr lang="fr-BE" smtClean="0"/>
              <a:t>‹N°›</a:t>
            </a:fld>
            <a:endParaRPr lang="fr-BE"/>
          </a:p>
        </p:txBody>
      </p:sp>
    </p:spTree>
    <p:extLst>
      <p:ext uri="{BB962C8B-B14F-4D97-AF65-F5344CB8AC3E}">
        <p14:creationId xmlns:p14="http://schemas.microsoft.com/office/powerpoint/2010/main" val="1183836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31F9ADB-6B9E-4D6A-92DA-84C2DD97705B}" type="datetimeFigureOut">
              <a:rPr lang="fr-BE" smtClean="0"/>
              <a:t>15/05/2015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AC0E9B0F-687B-4D96-873F-C381EA6B7CC5}" type="slidenum">
              <a:rPr lang="fr-BE" smtClean="0"/>
              <a:t>‹N°›</a:t>
            </a:fld>
            <a:endParaRPr lang="fr-BE"/>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4012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31F9ADB-6B9E-4D6A-92DA-84C2DD97705B}" type="datetimeFigureOut">
              <a:rPr lang="fr-BE" smtClean="0"/>
              <a:t>15/05/2015</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AC0E9B0F-687B-4D96-873F-C381EA6B7CC5}" type="slidenum">
              <a:rPr lang="fr-BE" smtClean="0"/>
              <a:t>‹N°›</a:t>
            </a:fld>
            <a:endParaRPr lang="fr-BE"/>
          </a:p>
        </p:txBody>
      </p:sp>
    </p:spTree>
    <p:extLst>
      <p:ext uri="{BB962C8B-B14F-4D97-AF65-F5344CB8AC3E}">
        <p14:creationId xmlns:p14="http://schemas.microsoft.com/office/powerpoint/2010/main" val="4026438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1F9ADB-6B9E-4D6A-92DA-84C2DD97705B}" type="datetimeFigureOut">
              <a:rPr lang="fr-BE" smtClean="0"/>
              <a:t>15/05/2015</a:t>
            </a:fld>
            <a:endParaRPr lang="fr-BE"/>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BE"/>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0E9B0F-687B-4D96-873F-C381EA6B7CC5}" type="slidenum">
              <a:rPr lang="fr-BE" smtClean="0"/>
              <a:t>‹N°›</a:t>
            </a:fld>
            <a:endParaRPr lang="fr-BE"/>
          </a:p>
        </p:txBody>
      </p:sp>
    </p:spTree>
    <p:extLst>
      <p:ext uri="{BB962C8B-B14F-4D97-AF65-F5344CB8AC3E}">
        <p14:creationId xmlns:p14="http://schemas.microsoft.com/office/powerpoint/2010/main" val="189375779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7.png"/><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8.png"/><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5.xml"/><Relationship Id="rId5" Type="http://schemas.openxmlformats.org/officeDocument/2006/relationships/tags" Target="../tags/tag42.xml"/><Relationship Id="rId4" Type="http://schemas.openxmlformats.org/officeDocument/2006/relationships/tags" Target="../tags/tag4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s>
</file>

<file path=ppt/slides/_rels/slide2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9.png"/><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3.xml"/><Relationship Id="rId1" Type="http://schemas.openxmlformats.org/officeDocument/2006/relationships/tags" Target="../tags/tag5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5.xml"/><Relationship Id="rId1" Type="http://schemas.openxmlformats.org/officeDocument/2006/relationships/tags" Target="../tags/tag5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6.xml"/><Relationship Id="rId5" Type="http://schemas.openxmlformats.org/officeDocument/2006/relationships/tags" Target="../tags/tag19.xml"/><Relationship Id="rId4"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lstStyle/>
          <a:p>
            <a:r>
              <a:rPr lang="fr-BE" dirty="0" smtClean="0"/>
              <a:t>Les </a:t>
            </a:r>
            <a:r>
              <a:rPr lang="fr-BE" dirty="0" smtClean="0"/>
              <a:t>antivirus</a:t>
            </a:r>
            <a:endParaRPr lang="fr-BE" dirty="0"/>
          </a:p>
        </p:txBody>
      </p:sp>
      <p:sp>
        <p:nvSpPr>
          <p:cNvPr id="8" name="Sous-titre 7"/>
          <p:cNvSpPr>
            <a:spLocks noGrp="1"/>
          </p:cNvSpPr>
          <p:nvPr>
            <p:ph type="subTitle" idx="1"/>
            <p:custDataLst>
              <p:tags r:id="rId2"/>
            </p:custDataLst>
          </p:nvPr>
        </p:nvSpPr>
        <p:spPr/>
        <p:txBody>
          <a:bodyPr/>
          <a:lstStyle/>
          <a:p>
            <a:endParaRPr lang="fr-BE"/>
          </a:p>
        </p:txBody>
      </p:sp>
    </p:spTree>
    <p:extLst>
      <p:ext uri="{BB962C8B-B14F-4D97-AF65-F5344CB8AC3E}">
        <p14:creationId xmlns:p14="http://schemas.microsoft.com/office/powerpoint/2010/main" val="842513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smtClean="0"/>
              <a:t>Conclusion</a:t>
            </a:r>
            <a:endParaRPr lang="fr-BE" dirty="0"/>
          </a:p>
        </p:txBody>
      </p:sp>
      <p:sp>
        <p:nvSpPr>
          <p:cNvPr id="3" name="Espace réservé du contenu 2"/>
          <p:cNvSpPr>
            <a:spLocks noGrp="1"/>
          </p:cNvSpPr>
          <p:nvPr>
            <p:ph idx="1"/>
            <p:custDataLst>
              <p:tags r:id="rId2"/>
            </p:custDataLst>
          </p:nvPr>
        </p:nvSpPr>
        <p:spPr/>
        <p:txBody>
          <a:bodyPr>
            <a:normAutofit fontScale="92500" lnSpcReduction="10000"/>
          </a:bodyPr>
          <a:lstStyle/>
          <a:p>
            <a:pPr marL="0" indent="0">
              <a:buNone/>
            </a:pPr>
            <a:r>
              <a:rPr lang="fr-BE" dirty="0"/>
              <a:t>Vous l’aurez compris, toutes </a:t>
            </a:r>
            <a:r>
              <a:rPr lang="fr-BE" dirty="0" smtClean="0"/>
              <a:t>les </a:t>
            </a:r>
            <a:r>
              <a:rPr lang="fr-BE" dirty="0"/>
              <a:t>méthodes </a:t>
            </a:r>
            <a:r>
              <a:rPr lang="fr-BE" dirty="0" smtClean="0"/>
              <a:t>d’identification </a:t>
            </a:r>
            <a:r>
              <a:rPr lang="fr-BE" dirty="0" smtClean="0"/>
              <a:t>ne </a:t>
            </a:r>
            <a:r>
              <a:rPr lang="fr-BE" dirty="0"/>
              <a:t>seront efficaces qu’utilisées conjointement</a:t>
            </a:r>
            <a:r>
              <a:rPr lang="fr-BE" dirty="0" smtClean="0"/>
              <a:t>.</a:t>
            </a:r>
          </a:p>
          <a:p>
            <a:pPr marL="0" indent="0">
              <a:buNone/>
            </a:pPr>
            <a:endParaRPr lang="fr-BE" dirty="0" smtClean="0"/>
          </a:p>
          <a:p>
            <a:pPr marL="0" indent="0">
              <a:buNone/>
            </a:pPr>
            <a:r>
              <a:rPr lang="fr-BE" dirty="0" smtClean="0"/>
              <a:t>La sortie de la mise en quarantaine </a:t>
            </a:r>
            <a:r>
              <a:rPr lang="fr-BE" dirty="0" smtClean="0"/>
              <a:t>d’un </a:t>
            </a:r>
            <a:r>
              <a:rPr lang="fr-BE" dirty="0" smtClean="0"/>
              <a:t>virus ne doit être faite que si le fichier est connu et provient d’une source </a:t>
            </a:r>
            <a:r>
              <a:rPr lang="fr-BE" dirty="0" smtClean="0"/>
              <a:t>sûre </a:t>
            </a:r>
            <a:r>
              <a:rPr lang="fr-BE" dirty="0" smtClean="0"/>
              <a:t>(site officiel)</a:t>
            </a:r>
          </a:p>
          <a:p>
            <a:pPr marL="0" indent="0">
              <a:buNone/>
            </a:pPr>
            <a:endParaRPr lang="fr-BE" dirty="0"/>
          </a:p>
          <a:p>
            <a:pPr marL="0" indent="0">
              <a:buNone/>
            </a:pPr>
            <a:r>
              <a:rPr lang="fr-BE" dirty="0" smtClean="0"/>
              <a:t>Le maillon le plus faible de la protection d’une machine, c’est le comportement des utilisateurs.</a:t>
            </a:r>
          </a:p>
        </p:txBody>
      </p:sp>
    </p:spTree>
    <p:extLst>
      <p:ext uri="{BB962C8B-B14F-4D97-AF65-F5344CB8AC3E}">
        <p14:creationId xmlns:p14="http://schemas.microsoft.com/office/powerpoint/2010/main" val="2397338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lstStyle/>
          <a:p>
            <a:r>
              <a:rPr lang="fr-BE" dirty="0" smtClean="0"/>
              <a:t>La </a:t>
            </a:r>
            <a:r>
              <a:rPr lang="fr-BE" dirty="0" smtClean="0"/>
              <a:t>virtualisation</a:t>
            </a:r>
            <a:endParaRPr lang="fr-BE" dirty="0"/>
          </a:p>
        </p:txBody>
      </p:sp>
      <p:sp>
        <p:nvSpPr>
          <p:cNvPr id="7" name="Sous-titre 6"/>
          <p:cNvSpPr>
            <a:spLocks noGrp="1"/>
          </p:cNvSpPr>
          <p:nvPr>
            <p:ph type="subTitle" idx="1"/>
            <p:custDataLst>
              <p:tags r:id="rId2"/>
            </p:custDataLst>
          </p:nvPr>
        </p:nvSpPr>
        <p:spPr/>
        <p:txBody>
          <a:bodyPr/>
          <a:lstStyle/>
          <a:p>
            <a:endParaRPr lang="fr-BE"/>
          </a:p>
        </p:txBody>
      </p:sp>
    </p:spTree>
    <p:extLst>
      <p:ext uri="{BB962C8B-B14F-4D97-AF65-F5344CB8AC3E}">
        <p14:creationId xmlns:p14="http://schemas.microsoft.com/office/powerpoint/2010/main" val="29820466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smtClean="0"/>
              <a:t>Définition</a:t>
            </a:r>
            <a:endParaRPr lang="fr-BE" dirty="0"/>
          </a:p>
        </p:txBody>
      </p:sp>
      <p:sp>
        <p:nvSpPr>
          <p:cNvPr id="3" name="Espace réservé du contenu 2"/>
          <p:cNvSpPr>
            <a:spLocks noGrp="1"/>
          </p:cNvSpPr>
          <p:nvPr>
            <p:ph idx="1"/>
            <p:custDataLst>
              <p:tags r:id="rId2"/>
            </p:custDataLst>
          </p:nvPr>
        </p:nvSpPr>
        <p:spPr/>
        <p:txBody>
          <a:bodyPr/>
          <a:lstStyle/>
          <a:p>
            <a:pPr marL="0" indent="0">
              <a:buNone/>
            </a:pPr>
            <a:r>
              <a:rPr lang="fr-BE" dirty="0"/>
              <a:t>La virtualisation consiste à faire fonctionner un ou plusieurs systèmes d'exploitation comme un simple logiciel sur un </a:t>
            </a:r>
            <a:r>
              <a:rPr lang="fr-BE" dirty="0" smtClean="0"/>
              <a:t>ordinateur </a:t>
            </a:r>
            <a:r>
              <a:rPr lang="fr-BE" dirty="0"/>
              <a:t>- </a:t>
            </a:r>
            <a:r>
              <a:rPr lang="fr-BE" dirty="0" smtClean="0"/>
              <a:t>serveur, </a:t>
            </a:r>
            <a:r>
              <a:rPr lang="fr-BE" dirty="0"/>
              <a:t>au lieu de ne pouvoir en installer qu'un seul par machine. Ces ordinateurs virtuels sont appelés </a:t>
            </a:r>
            <a:r>
              <a:rPr lang="fr-BE" dirty="0"/>
              <a:t>serveurs virtuels privés (</a:t>
            </a:r>
            <a:r>
              <a:rPr lang="fr-BE" dirty="0"/>
              <a:t>Virtual </a:t>
            </a:r>
            <a:r>
              <a:rPr lang="fr-BE" dirty="0" err="1"/>
              <a:t>Private</a:t>
            </a:r>
            <a:r>
              <a:rPr lang="fr-BE" dirty="0"/>
              <a:t> Server ou VPS) ou encore environnement virtuel (Virtual </a:t>
            </a:r>
            <a:r>
              <a:rPr lang="fr-BE" dirty="0" err="1"/>
              <a:t>Environment</a:t>
            </a:r>
            <a:r>
              <a:rPr lang="fr-BE" dirty="0"/>
              <a:t> ou VE).</a:t>
            </a:r>
          </a:p>
        </p:txBody>
      </p:sp>
    </p:spTree>
    <p:extLst>
      <p:ext uri="{BB962C8B-B14F-4D97-AF65-F5344CB8AC3E}">
        <p14:creationId xmlns:p14="http://schemas.microsoft.com/office/powerpoint/2010/main" val="382975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BE" dirty="0" smtClean="0"/>
              <a:t>Utilisation </a:t>
            </a:r>
            <a:r>
              <a:rPr lang="fr-BE" dirty="0" smtClean="0"/>
              <a:t>personnelle</a:t>
            </a:r>
            <a:endParaRPr lang="fr-BE" dirty="0"/>
          </a:p>
        </p:txBody>
      </p:sp>
      <p:sp>
        <p:nvSpPr>
          <p:cNvPr id="3" name="Espace réservé du contenu 2"/>
          <p:cNvSpPr>
            <a:spLocks noGrp="1"/>
          </p:cNvSpPr>
          <p:nvPr>
            <p:ph idx="1"/>
            <p:custDataLst>
              <p:tags r:id="rId2"/>
            </p:custDataLst>
          </p:nvPr>
        </p:nvSpPr>
        <p:spPr/>
        <p:txBody>
          <a:bodyPr/>
          <a:lstStyle/>
          <a:p>
            <a:r>
              <a:rPr lang="fr-BE" dirty="0" smtClean="0"/>
              <a:t>Test d’un système d’exploitation inconnu</a:t>
            </a:r>
          </a:p>
          <a:p>
            <a:r>
              <a:rPr lang="fr-BE" dirty="0" smtClean="0"/>
              <a:t>Installation de logiciels </a:t>
            </a:r>
            <a:r>
              <a:rPr lang="fr-BE" dirty="0" smtClean="0"/>
              <a:t>indisponibles </a:t>
            </a:r>
            <a:r>
              <a:rPr lang="fr-BE" dirty="0" smtClean="0"/>
              <a:t>pour son OS hôte</a:t>
            </a:r>
          </a:p>
          <a:p>
            <a:r>
              <a:rPr lang="fr-BE" dirty="0" smtClean="0"/>
              <a:t>Test de </a:t>
            </a:r>
            <a:r>
              <a:rPr lang="fr-BE" dirty="0" smtClean="0"/>
              <a:t>logiciels </a:t>
            </a:r>
            <a:r>
              <a:rPr lang="fr-BE" dirty="0" smtClean="0"/>
              <a:t>ou manipulation dangereuse (Clone de machine virtuelle)</a:t>
            </a:r>
          </a:p>
          <a:p>
            <a:endParaRPr lang="fr-BE" dirty="0"/>
          </a:p>
        </p:txBody>
      </p:sp>
    </p:spTree>
    <p:extLst>
      <p:ext uri="{BB962C8B-B14F-4D97-AF65-F5344CB8AC3E}">
        <p14:creationId xmlns:p14="http://schemas.microsoft.com/office/powerpoint/2010/main" val="3091324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smtClean="0"/>
              <a:t>Utilisation </a:t>
            </a:r>
            <a:r>
              <a:rPr lang="fr-BE" dirty="0" smtClean="0"/>
              <a:t>professionnelle</a:t>
            </a:r>
            <a:endParaRPr lang="fr-BE" dirty="0"/>
          </a:p>
        </p:txBody>
      </p:sp>
      <p:sp>
        <p:nvSpPr>
          <p:cNvPr id="3" name="Espace réservé du contenu 2"/>
          <p:cNvSpPr>
            <a:spLocks noGrp="1"/>
          </p:cNvSpPr>
          <p:nvPr>
            <p:ph idx="1"/>
            <p:custDataLst>
              <p:tags r:id="rId2"/>
            </p:custDataLst>
          </p:nvPr>
        </p:nvSpPr>
        <p:spPr/>
        <p:txBody>
          <a:bodyPr/>
          <a:lstStyle/>
          <a:p>
            <a:r>
              <a:rPr lang="fr-BE" dirty="0" smtClean="0"/>
              <a:t>Plus grande utilisation des ressources du serveur hôte</a:t>
            </a:r>
          </a:p>
          <a:p>
            <a:r>
              <a:rPr lang="fr-BE" dirty="0"/>
              <a:t>Modularité </a:t>
            </a:r>
            <a:r>
              <a:rPr lang="fr-BE" dirty="0" smtClean="0"/>
              <a:t>dans </a:t>
            </a:r>
            <a:r>
              <a:rPr lang="fr-BE" dirty="0"/>
              <a:t>la répartition des </a:t>
            </a:r>
            <a:r>
              <a:rPr lang="fr-BE" dirty="0" smtClean="0"/>
              <a:t>charges</a:t>
            </a:r>
          </a:p>
          <a:p>
            <a:r>
              <a:rPr lang="fr-BE" dirty="0"/>
              <a:t>Modularité </a:t>
            </a:r>
            <a:r>
              <a:rPr lang="fr-BE" dirty="0" smtClean="0"/>
              <a:t> de reconfiguration </a:t>
            </a:r>
            <a:r>
              <a:rPr lang="fr-BE" dirty="0"/>
              <a:t>des serveurs en cas d'évolution ou de </a:t>
            </a:r>
            <a:r>
              <a:rPr lang="fr-BE" dirty="0" smtClean="0"/>
              <a:t>défaillance</a:t>
            </a:r>
          </a:p>
          <a:p>
            <a:r>
              <a:rPr lang="fr-BE" dirty="0" smtClean="0"/>
              <a:t>Couche </a:t>
            </a:r>
            <a:r>
              <a:rPr lang="fr-BE" dirty="0"/>
              <a:t>d'abstraction matérielle et/ou logicielle</a:t>
            </a:r>
          </a:p>
          <a:p>
            <a:endParaRPr lang="fr-BE" dirty="0" smtClean="0"/>
          </a:p>
        </p:txBody>
      </p:sp>
    </p:spTree>
    <p:extLst>
      <p:ext uri="{BB962C8B-B14F-4D97-AF65-F5344CB8AC3E}">
        <p14:creationId xmlns:p14="http://schemas.microsoft.com/office/powerpoint/2010/main" val="1359999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Hyperviseur</a:t>
            </a:r>
            <a:endParaRPr lang="fr-BE" dirty="0"/>
          </a:p>
        </p:txBody>
      </p:sp>
      <p:sp>
        <p:nvSpPr>
          <p:cNvPr id="5" name="Espace réservé du contenu 4"/>
          <p:cNvSpPr>
            <a:spLocks noGrp="1"/>
          </p:cNvSpPr>
          <p:nvPr>
            <p:ph idx="1"/>
          </p:nvPr>
        </p:nvSpPr>
        <p:spPr/>
        <p:txBody>
          <a:bodyPr/>
          <a:lstStyle/>
          <a:p>
            <a:r>
              <a:rPr lang="fr-BE" dirty="0"/>
              <a:t>En informatique, un hyperviseur est une plate-forme de virtualisation qui permet à plusieurs systèmes d'exploitation de travailler sur une même machine physique en même </a:t>
            </a:r>
            <a:r>
              <a:rPr lang="fr-BE" dirty="0" smtClean="0"/>
              <a:t>temps.</a:t>
            </a:r>
          </a:p>
          <a:p>
            <a:r>
              <a:rPr lang="fr-BE" dirty="0"/>
              <a:t>Les hyperviseurs sont classés actuellement en deux </a:t>
            </a:r>
            <a:r>
              <a:rPr lang="fr-BE" dirty="0" smtClean="0"/>
              <a:t>catégories.</a:t>
            </a:r>
          </a:p>
          <a:p>
            <a:endParaRPr lang="fr-BE" dirty="0"/>
          </a:p>
        </p:txBody>
      </p:sp>
    </p:spTree>
    <p:extLst>
      <p:ext uri="{BB962C8B-B14F-4D97-AF65-F5344CB8AC3E}">
        <p14:creationId xmlns:p14="http://schemas.microsoft.com/office/powerpoint/2010/main" val="2044077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Hyperviseur de type 1</a:t>
            </a:r>
          </a:p>
        </p:txBody>
      </p:sp>
      <p:sp>
        <p:nvSpPr>
          <p:cNvPr id="3" name="Espace réservé du contenu 2"/>
          <p:cNvSpPr>
            <a:spLocks noGrp="1"/>
          </p:cNvSpPr>
          <p:nvPr>
            <p:ph sz="half" idx="1"/>
            <p:custDataLst>
              <p:tags r:id="rId2"/>
            </p:custDataLst>
          </p:nvPr>
        </p:nvSpPr>
        <p:spPr/>
        <p:txBody>
          <a:bodyPr/>
          <a:lstStyle/>
          <a:p>
            <a:r>
              <a:rPr lang="fr-BE" dirty="0" smtClean="0"/>
              <a:t>La machine hôte possède un noyau </a:t>
            </a:r>
            <a:r>
              <a:rPr lang="fr-BE" dirty="0"/>
              <a:t>système très léger et optimisé</a:t>
            </a:r>
            <a:r>
              <a:rPr lang="fr-BE" dirty="0" smtClean="0"/>
              <a:t> </a:t>
            </a:r>
            <a:r>
              <a:rPr lang="fr-BE" dirty="0"/>
              <a:t>pour gérer les accès des noyaux d'OS invités à l'architecture matérielle sous-jacente</a:t>
            </a:r>
            <a:r>
              <a:rPr lang="fr-BE" dirty="0" smtClean="0"/>
              <a:t>.</a:t>
            </a:r>
          </a:p>
          <a:p>
            <a:endParaRPr lang="fr-BE" dirty="0"/>
          </a:p>
        </p:txBody>
      </p:sp>
      <p:pic>
        <p:nvPicPr>
          <p:cNvPr id="5" name="Espace réservé du contenu 4"/>
          <p:cNvPicPr>
            <a:picLocks noGrp="1" noChangeAspect="1"/>
          </p:cNvPicPr>
          <p:nvPr>
            <p:ph sz="half" idx="2"/>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6120507" y="2560320"/>
            <a:ext cx="4841137" cy="3310127"/>
          </a:xfrm>
        </p:spPr>
      </p:pic>
    </p:spTree>
    <p:extLst>
      <p:ext uri="{BB962C8B-B14F-4D97-AF65-F5344CB8AC3E}">
        <p14:creationId xmlns:p14="http://schemas.microsoft.com/office/powerpoint/2010/main" val="1472312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a:t>Hyperviseur de type 2</a:t>
            </a:r>
          </a:p>
        </p:txBody>
      </p:sp>
      <p:sp>
        <p:nvSpPr>
          <p:cNvPr id="3" name="Espace réservé du contenu 2"/>
          <p:cNvSpPr>
            <a:spLocks noGrp="1"/>
          </p:cNvSpPr>
          <p:nvPr>
            <p:ph sz="half" idx="1"/>
            <p:custDataLst>
              <p:tags r:id="rId2"/>
            </p:custDataLst>
          </p:nvPr>
        </p:nvSpPr>
        <p:spPr/>
        <p:txBody>
          <a:bodyPr/>
          <a:lstStyle/>
          <a:p>
            <a:r>
              <a:rPr lang="fr-BE" dirty="0"/>
              <a:t>La machine hôte possède </a:t>
            </a:r>
            <a:r>
              <a:rPr lang="fr-BE" dirty="0" smtClean="0"/>
              <a:t>un OS qui va faire tourner </a:t>
            </a:r>
            <a:r>
              <a:rPr lang="fr-BE" dirty="0"/>
              <a:t>un </a:t>
            </a:r>
            <a:r>
              <a:rPr lang="fr-BE" dirty="0" smtClean="0"/>
              <a:t>émulateur logiciel </a:t>
            </a:r>
            <a:r>
              <a:rPr lang="fr-BE" dirty="0"/>
              <a:t>(généralement assez lourd) qui tourne sur l'OS hôte</a:t>
            </a:r>
            <a:r>
              <a:rPr lang="fr-BE" dirty="0" smtClean="0"/>
              <a:t>.</a:t>
            </a:r>
          </a:p>
          <a:p>
            <a:endParaRPr lang="fr-BE" dirty="0"/>
          </a:p>
        </p:txBody>
      </p:sp>
      <p:pic>
        <p:nvPicPr>
          <p:cNvPr id="5" name="Espace réservé du contenu 4"/>
          <p:cNvPicPr>
            <a:picLocks noGrp="1" noChangeAspect="1"/>
          </p:cNvPicPr>
          <p:nvPr>
            <p:ph sz="half" idx="2"/>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6214464" y="2560320"/>
            <a:ext cx="4626211" cy="3642686"/>
          </a:xfrm>
        </p:spPr>
      </p:pic>
    </p:spTree>
    <p:extLst>
      <p:ext uri="{BB962C8B-B14F-4D97-AF65-F5344CB8AC3E}">
        <p14:creationId xmlns:p14="http://schemas.microsoft.com/office/powerpoint/2010/main" val="3283321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smtClean="0"/>
              <a:t>Les avantages et inconvénients</a:t>
            </a:r>
            <a:endParaRPr lang="fr-BE" dirty="0"/>
          </a:p>
        </p:txBody>
      </p:sp>
      <p:sp>
        <p:nvSpPr>
          <p:cNvPr id="3" name="Espace réservé du texte 2"/>
          <p:cNvSpPr>
            <a:spLocks noGrp="1"/>
          </p:cNvSpPr>
          <p:nvPr>
            <p:ph type="body" idx="1"/>
            <p:custDataLst>
              <p:tags r:id="rId2"/>
            </p:custDataLst>
          </p:nvPr>
        </p:nvSpPr>
        <p:spPr/>
        <p:txBody>
          <a:bodyPr/>
          <a:lstStyle/>
          <a:p>
            <a:r>
              <a:rPr lang="fr-BE" dirty="0"/>
              <a:t>Hyperviseur </a:t>
            </a:r>
            <a:r>
              <a:rPr lang="fr-BE" dirty="0" smtClean="0"/>
              <a:t>type 1(Hyperviseur)</a:t>
            </a:r>
            <a:endParaRPr lang="fr-BE" dirty="0"/>
          </a:p>
        </p:txBody>
      </p:sp>
      <p:sp>
        <p:nvSpPr>
          <p:cNvPr id="4" name="Espace réservé du contenu 3"/>
          <p:cNvSpPr>
            <a:spLocks noGrp="1"/>
          </p:cNvSpPr>
          <p:nvPr>
            <p:ph sz="half" idx="2"/>
            <p:custDataLst>
              <p:tags r:id="rId3"/>
            </p:custDataLst>
          </p:nvPr>
        </p:nvSpPr>
        <p:spPr/>
        <p:txBody>
          <a:bodyPr>
            <a:normAutofit/>
          </a:bodyPr>
          <a:lstStyle/>
          <a:p>
            <a:r>
              <a:rPr lang="fr-BE" dirty="0" smtClean="0"/>
              <a:t>Avantages :</a:t>
            </a:r>
          </a:p>
          <a:p>
            <a:pPr lvl="1"/>
            <a:r>
              <a:rPr lang="fr-BE" dirty="0" smtClean="0"/>
              <a:t>Rapide, noyau </a:t>
            </a:r>
            <a:r>
              <a:rPr lang="fr-BE" dirty="0" smtClean="0"/>
              <a:t>léger</a:t>
            </a:r>
          </a:p>
          <a:p>
            <a:pPr lvl="1"/>
            <a:r>
              <a:rPr lang="fr-BE" dirty="0" smtClean="0"/>
              <a:t>Accès matériel </a:t>
            </a:r>
            <a:r>
              <a:rPr lang="fr-BE" dirty="0" smtClean="0"/>
              <a:t>direct</a:t>
            </a:r>
            <a:endParaRPr lang="fr-BE" dirty="0" smtClean="0"/>
          </a:p>
          <a:p>
            <a:r>
              <a:rPr lang="fr-BE" dirty="0" smtClean="0"/>
              <a:t>Inconvénients :</a:t>
            </a:r>
          </a:p>
          <a:p>
            <a:pPr lvl="1"/>
            <a:r>
              <a:rPr lang="fr-BE" dirty="0" smtClean="0"/>
              <a:t>Contraignant </a:t>
            </a:r>
            <a:r>
              <a:rPr lang="fr-BE" dirty="0"/>
              <a:t>et </a:t>
            </a:r>
            <a:r>
              <a:rPr lang="fr-BE" dirty="0" smtClean="0"/>
              <a:t>onéreux</a:t>
            </a:r>
          </a:p>
        </p:txBody>
      </p:sp>
      <p:sp>
        <p:nvSpPr>
          <p:cNvPr id="5" name="Espace réservé du texte 4"/>
          <p:cNvSpPr>
            <a:spLocks noGrp="1"/>
          </p:cNvSpPr>
          <p:nvPr>
            <p:ph type="body" sz="quarter" idx="3"/>
            <p:custDataLst>
              <p:tags r:id="rId4"/>
            </p:custDataLst>
          </p:nvPr>
        </p:nvSpPr>
        <p:spPr/>
        <p:txBody>
          <a:bodyPr/>
          <a:lstStyle/>
          <a:p>
            <a:r>
              <a:rPr lang="fr-BE" dirty="0" smtClean="0"/>
              <a:t>Hyperviseur type 2 (Emulateur)</a:t>
            </a:r>
            <a:endParaRPr lang="fr-BE" dirty="0"/>
          </a:p>
        </p:txBody>
      </p:sp>
      <p:sp>
        <p:nvSpPr>
          <p:cNvPr id="6" name="Espace réservé du contenu 5"/>
          <p:cNvSpPr>
            <a:spLocks noGrp="1"/>
          </p:cNvSpPr>
          <p:nvPr>
            <p:ph sz="quarter" idx="4"/>
            <p:custDataLst>
              <p:tags r:id="rId5"/>
            </p:custDataLst>
          </p:nvPr>
        </p:nvSpPr>
        <p:spPr/>
        <p:txBody>
          <a:bodyPr>
            <a:normAutofit/>
          </a:bodyPr>
          <a:lstStyle/>
          <a:p>
            <a:r>
              <a:rPr lang="fr-BE" dirty="0"/>
              <a:t>Avantages </a:t>
            </a:r>
            <a:r>
              <a:rPr lang="fr-BE" dirty="0" smtClean="0"/>
              <a:t>:</a:t>
            </a:r>
          </a:p>
          <a:p>
            <a:pPr lvl="1"/>
            <a:r>
              <a:rPr lang="fr-BE" dirty="0"/>
              <a:t>Facile à implémenter et peu </a:t>
            </a:r>
            <a:r>
              <a:rPr lang="fr-BE" dirty="0" smtClean="0"/>
              <a:t>onéreux</a:t>
            </a:r>
          </a:p>
          <a:p>
            <a:pPr lvl="1"/>
            <a:r>
              <a:rPr lang="fr-BE" dirty="0" smtClean="0"/>
              <a:t>Pilote </a:t>
            </a:r>
            <a:r>
              <a:rPr lang="fr-BE" dirty="0"/>
              <a:t>générique (Matériel </a:t>
            </a:r>
            <a:r>
              <a:rPr lang="fr-BE" dirty="0" smtClean="0"/>
              <a:t>virtuel</a:t>
            </a:r>
            <a:r>
              <a:rPr lang="fr-BE" dirty="0"/>
              <a:t>)</a:t>
            </a:r>
          </a:p>
          <a:p>
            <a:r>
              <a:rPr lang="fr-BE" dirty="0" smtClean="0"/>
              <a:t>Inconvénients :</a:t>
            </a:r>
          </a:p>
          <a:p>
            <a:pPr lvl="1"/>
            <a:r>
              <a:rPr lang="fr-BE" dirty="0"/>
              <a:t>L’émulation prend plus de </a:t>
            </a:r>
            <a:r>
              <a:rPr lang="fr-BE" dirty="0" smtClean="0"/>
              <a:t>ressources</a:t>
            </a:r>
            <a:endParaRPr lang="fr-BE" dirty="0" smtClean="0"/>
          </a:p>
        </p:txBody>
      </p:sp>
    </p:spTree>
    <p:extLst>
      <p:ext uri="{BB962C8B-B14F-4D97-AF65-F5344CB8AC3E}">
        <p14:creationId xmlns:p14="http://schemas.microsoft.com/office/powerpoint/2010/main" val="2563138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smtClean="0"/>
              <a:t>Conclusion</a:t>
            </a:r>
            <a:endParaRPr lang="fr-BE" dirty="0"/>
          </a:p>
        </p:txBody>
      </p:sp>
      <p:sp>
        <p:nvSpPr>
          <p:cNvPr id="3" name="Espace réservé du contenu 2"/>
          <p:cNvSpPr>
            <a:spLocks noGrp="1"/>
          </p:cNvSpPr>
          <p:nvPr>
            <p:ph idx="1"/>
            <p:custDataLst>
              <p:tags r:id="rId2"/>
            </p:custDataLst>
          </p:nvPr>
        </p:nvSpPr>
        <p:spPr/>
        <p:txBody>
          <a:bodyPr/>
          <a:lstStyle/>
          <a:p>
            <a:pPr marL="0" indent="0">
              <a:buNone/>
            </a:pPr>
            <a:r>
              <a:rPr lang="fr-BE" dirty="0" smtClean="0"/>
              <a:t>L’utilisation d’émulateur est très bien pour les particuliers</a:t>
            </a:r>
          </a:p>
          <a:p>
            <a:pPr marL="0" indent="0">
              <a:buNone/>
            </a:pPr>
            <a:r>
              <a:rPr lang="fr-BE" dirty="0"/>
              <a:t>L’utilisation </a:t>
            </a:r>
            <a:r>
              <a:rPr lang="fr-BE" dirty="0" smtClean="0"/>
              <a:t>d’hyperviseur est plus optimisé pour les professionnels</a:t>
            </a:r>
          </a:p>
          <a:p>
            <a:pPr marL="0" indent="0">
              <a:buNone/>
            </a:pPr>
            <a:endParaRPr lang="fr-BE" dirty="0"/>
          </a:p>
        </p:txBody>
      </p:sp>
    </p:spTree>
    <p:extLst>
      <p:ext uri="{BB962C8B-B14F-4D97-AF65-F5344CB8AC3E}">
        <p14:creationId xmlns:p14="http://schemas.microsoft.com/office/powerpoint/2010/main" val="3012541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smtClean="0"/>
              <a:t>Définition</a:t>
            </a:r>
            <a:endParaRPr lang="fr-BE" dirty="0"/>
          </a:p>
        </p:txBody>
      </p:sp>
      <p:sp>
        <p:nvSpPr>
          <p:cNvPr id="3" name="Espace réservé du contenu 2"/>
          <p:cNvSpPr>
            <a:spLocks noGrp="1"/>
          </p:cNvSpPr>
          <p:nvPr>
            <p:ph idx="1"/>
            <p:custDataLst>
              <p:tags r:id="rId2"/>
            </p:custDataLst>
          </p:nvPr>
        </p:nvSpPr>
        <p:spPr/>
        <p:txBody>
          <a:bodyPr/>
          <a:lstStyle/>
          <a:p>
            <a:pPr marL="0" indent="0">
              <a:buNone/>
            </a:pPr>
            <a:r>
              <a:rPr lang="fr-BE" dirty="0" smtClean="0"/>
              <a:t>« Un </a:t>
            </a:r>
            <a:r>
              <a:rPr lang="fr-BE" dirty="0"/>
              <a:t>antivirus est un programme dont le rôle est de </a:t>
            </a:r>
            <a:r>
              <a:rPr lang="fr-BE" dirty="0" smtClean="0"/>
              <a:t>détecter, </a:t>
            </a:r>
            <a:r>
              <a:rPr lang="fr-BE" dirty="0"/>
              <a:t>neutraliser et éliminer des logiciels malveillants </a:t>
            </a:r>
            <a:r>
              <a:rPr lang="fr-BE" dirty="0" smtClean="0"/>
              <a:t>présents </a:t>
            </a:r>
            <a:r>
              <a:rPr lang="fr-BE" dirty="0"/>
              <a:t>sur votre ordinateur</a:t>
            </a:r>
            <a:r>
              <a:rPr lang="fr-BE" dirty="0" smtClean="0"/>
              <a:t>. »</a:t>
            </a:r>
            <a:endParaRPr lang="fr-BE" dirty="0"/>
          </a:p>
        </p:txBody>
      </p:sp>
    </p:spTree>
    <p:extLst>
      <p:ext uri="{BB962C8B-B14F-4D97-AF65-F5344CB8AC3E}">
        <p14:creationId xmlns:p14="http://schemas.microsoft.com/office/powerpoint/2010/main" val="3193361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lstStyle/>
          <a:p>
            <a:r>
              <a:rPr lang="fr-BE" dirty="0" smtClean="0"/>
              <a:t>Le </a:t>
            </a:r>
            <a:r>
              <a:rPr lang="fr-BE" dirty="0" smtClean="0"/>
              <a:t>partitionnement</a:t>
            </a:r>
            <a:endParaRPr lang="fr-BE" dirty="0"/>
          </a:p>
        </p:txBody>
      </p:sp>
      <p:sp>
        <p:nvSpPr>
          <p:cNvPr id="7" name="Sous-titre 6"/>
          <p:cNvSpPr>
            <a:spLocks noGrp="1"/>
          </p:cNvSpPr>
          <p:nvPr>
            <p:ph type="subTitle" idx="1"/>
            <p:custDataLst>
              <p:tags r:id="rId2"/>
            </p:custDataLst>
          </p:nvPr>
        </p:nvSpPr>
        <p:spPr/>
        <p:txBody>
          <a:bodyPr/>
          <a:lstStyle/>
          <a:p>
            <a:endParaRPr lang="fr-BE"/>
          </a:p>
        </p:txBody>
      </p:sp>
    </p:spTree>
    <p:extLst>
      <p:ext uri="{BB962C8B-B14F-4D97-AF65-F5344CB8AC3E}">
        <p14:creationId xmlns:p14="http://schemas.microsoft.com/office/powerpoint/2010/main" val="21518495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smtClean="0"/>
              <a:t>Définition</a:t>
            </a:r>
            <a:endParaRPr lang="fr-BE" dirty="0"/>
          </a:p>
        </p:txBody>
      </p:sp>
      <p:sp>
        <p:nvSpPr>
          <p:cNvPr id="3" name="Espace réservé du contenu 2"/>
          <p:cNvSpPr>
            <a:spLocks noGrp="1"/>
          </p:cNvSpPr>
          <p:nvPr>
            <p:ph idx="1"/>
            <p:custDataLst>
              <p:tags r:id="rId2"/>
            </p:custDataLst>
          </p:nvPr>
        </p:nvSpPr>
        <p:spPr/>
        <p:txBody>
          <a:bodyPr/>
          <a:lstStyle/>
          <a:p>
            <a:pPr marL="0" indent="0">
              <a:buNone/>
            </a:pPr>
            <a:r>
              <a:rPr lang="fr-BE" dirty="0" smtClean="0"/>
              <a:t>« </a:t>
            </a:r>
            <a:r>
              <a:rPr lang="fr-BE" dirty="0"/>
              <a:t>Le partitionnement est </a:t>
            </a:r>
            <a:r>
              <a:rPr lang="fr-BE" dirty="0" smtClean="0"/>
              <a:t>le </a:t>
            </a:r>
            <a:r>
              <a:rPr lang="fr-BE" dirty="0"/>
              <a:t>fractionnement d'un disque dur réel (matériel) en plusieurs disques virtuels (logiciels</a:t>
            </a:r>
            <a:r>
              <a:rPr lang="fr-BE" dirty="0" smtClean="0"/>
              <a:t>). »</a:t>
            </a:r>
          </a:p>
          <a:p>
            <a:pPr marL="0" indent="0">
              <a:buNone/>
            </a:pPr>
            <a:endParaRPr lang="fr-BE" dirty="0"/>
          </a:p>
          <a:p>
            <a:pPr marL="0" indent="0">
              <a:buNone/>
            </a:pPr>
            <a:r>
              <a:rPr lang="fr-BE" dirty="0"/>
              <a:t>Chaque partition possède son système de </a:t>
            </a:r>
            <a:r>
              <a:rPr lang="fr-BE" dirty="0" smtClean="0"/>
              <a:t>fichiers. Ce qui </a:t>
            </a:r>
            <a:r>
              <a:rPr lang="fr-BE" dirty="0"/>
              <a:t>permet, </a:t>
            </a:r>
            <a:r>
              <a:rPr lang="fr-BE" dirty="0" smtClean="0"/>
              <a:t>ensuite, </a:t>
            </a:r>
            <a:r>
              <a:rPr lang="fr-BE" dirty="0"/>
              <a:t>de stocker </a:t>
            </a:r>
            <a:r>
              <a:rPr lang="fr-BE" dirty="0" smtClean="0"/>
              <a:t>les </a:t>
            </a:r>
            <a:r>
              <a:rPr lang="fr-BE" dirty="0"/>
              <a:t>données.</a:t>
            </a:r>
          </a:p>
          <a:p>
            <a:pPr marL="0" indent="0">
              <a:buNone/>
            </a:pPr>
            <a:endParaRPr lang="fr-BE" dirty="0" smtClean="0"/>
          </a:p>
        </p:txBody>
      </p:sp>
    </p:spTree>
    <p:extLst>
      <p:ext uri="{BB962C8B-B14F-4D97-AF65-F5344CB8AC3E}">
        <p14:creationId xmlns:p14="http://schemas.microsoft.com/office/powerpoint/2010/main" val="1471977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smtClean="0"/>
              <a:t>Les </a:t>
            </a:r>
            <a:r>
              <a:rPr lang="fr-BE" dirty="0" smtClean="0"/>
              <a:t>architectures </a:t>
            </a:r>
            <a:r>
              <a:rPr lang="fr-BE" dirty="0" smtClean="0"/>
              <a:t>de partitionnement</a:t>
            </a:r>
            <a:endParaRPr lang="fr-BE" dirty="0"/>
          </a:p>
        </p:txBody>
      </p:sp>
      <p:sp>
        <p:nvSpPr>
          <p:cNvPr id="4" name="Espace réservé du contenu 3"/>
          <p:cNvSpPr>
            <a:spLocks noGrp="1"/>
          </p:cNvSpPr>
          <p:nvPr>
            <p:ph sz="half" idx="1"/>
            <p:custDataLst>
              <p:tags r:id="rId2"/>
            </p:custDataLst>
          </p:nvPr>
        </p:nvSpPr>
        <p:spPr/>
        <p:txBody>
          <a:bodyPr/>
          <a:lstStyle/>
          <a:p>
            <a:r>
              <a:rPr lang="fr-BE" dirty="0" smtClean="0"/>
              <a:t>MBR (</a:t>
            </a:r>
            <a:r>
              <a:rPr lang="fr-FR" dirty="0"/>
              <a:t>Master boot </a:t>
            </a:r>
            <a:r>
              <a:rPr lang="fr-FR" dirty="0" smtClean="0"/>
              <a:t>record)</a:t>
            </a:r>
          </a:p>
          <a:p>
            <a:pPr lvl="1"/>
            <a:r>
              <a:rPr lang="fr-FR" dirty="0" smtClean="0"/>
              <a:t>Ancienne </a:t>
            </a:r>
            <a:r>
              <a:rPr lang="fr-BE" dirty="0" smtClean="0"/>
              <a:t>architecture</a:t>
            </a:r>
          </a:p>
          <a:p>
            <a:pPr lvl="1"/>
            <a:r>
              <a:rPr lang="fr-BE" dirty="0" smtClean="0"/>
              <a:t>Pas évolutive</a:t>
            </a:r>
            <a:endParaRPr lang="fr-FR" dirty="0"/>
          </a:p>
          <a:p>
            <a:r>
              <a:rPr lang="fr-BE" dirty="0"/>
              <a:t>GPT (GUID Partition </a:t>
            </a:r>
            <a:r>
              <a:rPr lang="fr-BE" dirty="0" smtClean="0"/>
              <a:t>Table)</a:t>
            </a:r>
          </a:p>
          <a:p>
            <a:pPr lvl="1"/>
            <a:r>
              <a:rPr lang="fr-FR" dirty="0" smtClean="0"/>
              <a:t>Nouvelle </a:t>
            </a:r>
            <a:r>
              <a:rPr lang="fr-BE" dirty="0"/>
              <a:t>architecture</a:t>
            </a:r>
          </a:p>
          <a:p>
            <a:pPr lvl="1"/>
            <a:r>
              <a:rPr lang="fr-BE" dirty="0" smtClean="0"/>
              <a:t>Créé pour évoluer facilement</a:t>
            </a:r>
            <a:endParaRPr lang="fr-BE" dirty="0"/>
          </a:p>
        </p:txBody>
      </p:sp>
      <p:pic>
        <p:nvPicPr>
          <p:cNvPr id="6" name="Espace réservé du contenu 5"/>
          <p:cNvPicPr>
            <a:picLocks noGrp="1" noChangeAspect="1"/>
          </p:cNvPicPr>
          <p:nvPr>
            <p:ph sz="half" idx="2"/>
            <p:custDataLst>
              <p:tags r:id="rId3"/>
            </p:custDataLst>
          </p:nvPr>
        </p:nvPicPr>
        <p:blipFill>
          <a:blip r:embed="rId5">
            <a:extLst>
              <a:ext uri="{28A0092B-C50C-407E-A947-70E740481C1C}">
                <a14:useLocalDpi xmlns:a14="http://schemas.microsoft.com/office/drawing/2010/main" val="0"/>
              </a:ext>
            </a:extLst>
          </a:blip>
          <a:stretch>
            <a:fillRect/>
          </a:stretch>
        </p:blipFill>
        <p:spPr>
          <a:xfrm>
            <a:off x="6711574" y="2560638"/>
            <a:ext cx="3658351" cy="3309937"/>
          </a:xfrm>
        </p:spPr>
      </p:pic>
    </p:spTree>
    <p:extLst>
      <p:ext uri="{BB962C8B-B14F-4D97-AF65-F5344CB8AC3E}">
        <p14:creationId xmlns:p14="http://schemas.microsoft.com/office/powerpoint/2010/main" val="15908092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smtClean="0"/>
              <a:t>Comparatif MBR et GPT</a:t>
            </a:r>
            <a:endParaRPr lang="fr-BE" dirty="0"/>
          </a:p>
        </p:txBody>
      </p:sp>
      <p:graphicFrame>
        <p:nvGraphicFramePr>
          <p:cNvPr id="3" name="Tableau 2"/>
          <p:cNvGraphicFramePr>
            <a:graphicFrameLocks noGrp="1"/>
          </p:cNvGraphicFramePr>
          <p:nvPr>
            <p:custDataLst>
              <p:tags r:id="rId2"/>
            </p:custDataLst>
            <p:extLst>
              <p:ext uri="{D42A27DB-BD31-4B8C-83A1-F6EECF244321}">
                <p14:modId xmlns:p14="http://schemas.microsoft.com/office/powerpoint/2010/main" val="1500509681"/>
              </p:ext>
            </p:extLst>
          </p:nvPr>
        </p:nvGraphicFramePr>
        <p:xfrm>
          <a:off x="1295402" y="2507276"/>
          <a:ext cx="9601195" cy="3062691"/>
        </p:xfrm>
        <a:graphic>
          <a:graphicData uri="http://schemas.openxmlformats.org/drawingml/2006/table">
            <a:tbl>
              <a:tblPr firstRow="1" bandRow="1">
                <a:tableStyleId>{00A15C55-8517-42AA-B614-E9B94910E393}</a:tableStyleId>
              </a:tblPr>
              <a:tblGrid>
                <a:gridCol w="2796721"/>
                <a:gridCol w="3402237"/>
                <a:gridCol w="3402237"/>
              </a:tblGrid>
              <a:tr h="716097">
                <a:tc>
                  <a:txBody>
                    <a:bodyPr/>
                    <a:lstStyle/>
                    <a:p>
                      <a:pPr algn="ctr"/>
                      <a:endParaRPr lang="fr-BE" sz="2400" dirty="0"/>
                    </a:p>
                  </a:txBody>
                  <a:tcPr anchor="ctr"/>
                </a:tc>
                <a:tc>
                  <a:txBody>
                    <a:bodyPr/>
                    <a:lstStyle/>
                    <a:p>
                      <a:pPr algn="ctr"/>
                      <a:r>
                        <a:rPr lang="fr-BE" sz="2400" dirty="0" smtClean="0"/>
                        <a:t>MBR</a:t>
                      </a:r>
                      <a:endParaRPr lang="fr-BE" sz="2400" dirty="0"/>
                    </a:p>
                  </a:txBody>
                  <a:tcPr anchor="ctr"/>
                </a:tc>
                <a:tc>
                  <a:txBody>
                    <a:bodyPr/>
                    <a:lstStyle/>
                    <a:p>
                      <a:pPr algn="ctr"/>
                      <a:r>
                        <a:rPr lang="fr-BE" sz="2400" dirty="0" smtClean="0"/>
                        <a:t>GPT</a:t>
                      </a:r>
                      <a:endParaRPr lang="fr-BE" sz="2400" dirty="0"/>
                    </a:p>
                  </a:txBody>
                  <a:tcPr anchor="ctr"/>
                </a:tc>
              </a:tr>
              <a:tr h="716097">
                <a:tc>
                  <a:txBody>
                    <a:bodyPr/>
                    <a:lstStyle/>
                    <a:p>
                      <a:r>
                        <a:rPr lang="fr-BE" sz="2400" dirty="0" smtClean="0"/>
                        <a:t>Nombre de Partitions</a:t>
                      </a:r>
                      <a:endParaRPr lang="fr-BE" sz="2400" dirty="0"/>
                    </a:p>
                  </a:txBody>
                  <a:tcPr/>
                </a:tc>
                <a:tc>
                  <a:txBody>
                    <a:bodyPr/>
                    <a:lstStyle/>
                    <a:p>
                      <a:pPr marL="0" indent="0">
                        <a:buFont typeface="Arial" panose="020B0604020202020204" pitchFamily="34" charset="0"/>
                        <a:buNone/>
                      </a:pPr>
                      <a:r>
                        <a:rPr lang="fr-BE" dirty="0" smtClean="0"/>
                        <a:t>4 Primaires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BE" dirty="0" smtClean="0"/>
                        <a:t>3</a:t>
                      </a:r>
                      <a:r>
                        <a:rPr lang="fr-BE" baseline="0" dirty="0" smtClean="0"/>
                        <a:t> </a:t>
                      </a:r>
                      <a:r>
                        <a:rPr lang="fr-BE" dirty="0" smtClean="0"/>
                        <a:t>Primaires</a:t>
                      </a:r>
                      <a:r>
                        <a:rPr lang="fr-BE" baseline="0" dirty="0" smtClean="0"/>
                        <a:t> + 1 </a:t>
                      </a:r>
                      <a:r>
                        <a:rPr lang="fr-BE" baseline="0" dirty="0" smtClean="0"/>
                        <a:t>Étendue</a:t>
                      </a:r>
                      <a:endParaRPr lang="fr-BE" dirty="0" smtClean="0"/>
                    </a:p>
                  </a:txBody>
                  <a:tcPr/>
                </a:tc>
                <a:tc>
                  <a:txBody>
                    <a:bodyPr/>
                    <a:lstStyle/>
                    <a:p>
                      <a:pPr marL="0" indent="0">
                        <a:buFont typeface="Arial" panose="020B0604020202020204" pitchFamily="34" charset="0"/>
                        <a:buNone/>
                      </a:pPr>
                      <a:r>
                        <a:rPr lang="fr-BE" dirty="0" smtClean="0"/>
                        <a:t>128 Partitions</a:t>
                      </a:r>
                      <a:endParaRPr lang="fr-BE" dirty="0"/>
                    </a:p>
                  </a:txBody>
                  <a:tcPr/>
                </a:tc>
              </a:tr>
              <a:tr h="716097">
                <a:tc>
                  <a:txBody>
                    <a:bodyPr/>
                    <a:lstStyle/>
                    <a:p>
                      <a:r>
                        <a:rPr lang="fr-BE" sz="2400" dirty="0" smtClean="0"/>
                        <a:t>Taille Partition Max</a:t>
                      </a:r>
                      <a:endParaRPr lang="fr-BE" sz="2400" dirty="0"/>
                    </a:p>
                  </a:txBody>
                  <a:tcPr/>
                </a:tc>
                <a:tc>
                  <a:txBody>
                    <a:bodyPr/>
                    <a:lstStyle/>
                    <a:p>
                      <a:pPr marL="0" indent="0">
                        <a:buFont typeface="Arial" panose="020B0604020202020204" pitchFamily="34" charset="0"/>
                        <a:buNone/>
                      </a:pPr>
                      <a:r>
                        <a:rPr lang="fr-BE" dirty="0" smtClean="0"/>
                        <a:t>2,2 To (2,2 billions d’octets) </a:t>
                      </a:r>
                    </a:p>
                    <a:p>
                      <a:pPr marL="0" indent="0">
                        <a:buFont typeface="Arial" panose="020B0604020202020204" pitchFamily="34" charset="0"/>
                        <a:buNone/>
                      </a:pPr>
                      <a:r>
                        <a:rPr lang="fr-BE" dirty="0" smtClean="0"/>
                        <a:t>2</a:t>
                      </a:r>
                      <a:r>
                        <a:rPr lang="fr-BE" baseline="30000" dirty="0" smtClean="0"/>
                        <a:t>41</a:t>
                      </a:r>
                      <a:r>
                        <a:rPr lang="fr-BE" dirty="0" smtClean="0"/>
                        <a:t> octets</a:t>
                      </a:r>
                      <a:endParaRPr lang="fr-BE" dirty="0"/>
                    </a:p>
                  </a:txBody>
                  <a:tcPr/>
                </a:tc>
                <a:tc>
                  <a:txBody>
                    <a:bodyPr/>
                    <a:lstStyle/>
                    <a:p>
                      <a:pPr marL="0" indent="0">
                        <a:buFont typeface="Arial" panose="020B0604020202020204" pitchFamily="34" charset="0"/>
                        <a:buNone/>
                      </a:pPr>
                      <a:r>
                        <a:rPr lang="fr-BE" dirty="0" smtClean="0"/>
                        <a:t>9,4 </a:t>
                      </a:r>
                      <a:r>
                        <a:rPr lang="fr-BE" dirty="0" err="1" smtClean="0"/>
                        <a:t>Zo</a:t>
                      </a:r>
                      <a:r>
                        <a:rPr lang="fr-BE" dirty="0" smtClean="0"/>
                        <a:t> (9,4 </a:t>
                      </a:r>
                      <a:r>
                        <a:rPr lang="fr-BE" dirty="0" err="1" smtClean="0"/>
                        <a:t>trilliards</a:t>
                      </a:r>
                      <a:r>
                        <a:rPr lang="fr-BE" dirty="0" smtClean="0"/>
                        <a:t> d'octets)</a:t>
                      </a:r>
                    </a:p>
                    <a:p>
                      <a:pPr marL="0" indent="0">
                        <a:buFont typeface="Arial" panose="020B0604020202020204" pitchFamily="34" charset="0"/>
                        <a:buNone/>
                      </a:pPr>
                      <a:r>
                        <a:rPr lang="fr-BE" dirty="0" smtClean="0"/>
                        <a:t>2</a:t>
                      </a:r>
                      <a:r>
                        <a:rPr lang="fr-BE" baseline="30000" dirty="0" smtClean="0"/>
                        <a:t>73</a:t>
                      </a:r>
                      <a:r>
                        <a:rPr lang="fr-BE" dirty="0" smtClean="0"/>
                        <a:t> octets</a:t>
                      </a:r>
                      <a:endParaRPr lang="fr-BE" dirty="0"/>
                    </a:p>
                  </a:txBody>
                  <a:tcPr/>
                </a:tc>
              </a:tr>
              <a:tr h="716097">
                <a:tc>
                  <a:txBody>
                    <a:bodyPr/>
                    <a:lstStyle/>
                    <a:p>
                      <a:r>
                        <a:rPr lang="fr-BE" sz="2400" dirty="0" smtClean="0"/>
                        <a:t>OS Boot</a:t>
                      </a:r>
                      <a:endParaRPr lang="fr-BE" sz="2400" dirty="0"/>
                    </a:p>
                  </a:txBody>
                  <a:tcPr/>
                </a:tc>
                <a:tc>
                  <a:txBody>
                    <a:bodyPr/>
                    <a:lstStyle/>
                    <a:p>
                      <a:pPr marL="0" indent="0">
                        <a:buFont typeface="Arial" panose="020B0604020202020204" pitchFamily="34" charset="0"/>
                        <a:buNone/>
                      </a:pPr>
                      <a:r>
                        <a:rPr lang="fr-BE" dirty="0" smtClean="0"/>
                        <a:t>Tous</a:t>
                      </a:r>
                      <a:endParaRPr lang="fr-BE" dirty="0"/>
                    </a:p>
                  </a:txBody>
                  <a:tcPr/>
                </a:tc>
                <a:tc>
                  <a:txBody>
                    <a:bodyPr/>
                    <a:lstStyle/>
                    <a:p>
                      <a:pPr marL="0" indent="0">
                        <a:buFont typeface="Arial" panose="020B0604020202020204" pitchFamily="34" charset="0"/>
                        <a:buNone/>
                      </a:pPr>
                      <a:r>
                        <a:rPr lang="fr-BE" dirty="0" smtClean="0"/>
                        <a:t>Windows 7 (64</a:t>
                      </a:r>
                      <a:r>
                        <a:rPr lang="fr-BE" baseline="0" dirty="0" smtClean="0"/>
                        <a:t> Bits) et plus récent</a:t>
                      </a:r>
                    </a:p>
                    <a:p>
                      <a:pPr marL="0" indent="0">
                        <a:buFont typeface="Arial" panose="020B0604020202020204" pitchFamily="34" charset="0"/>
                        <a:buNone/>
                      </a:pPr>
                      <a:r>
                        <a:rPr lang="fr-BE" dirty="0" smtClean="0"/>
                        <a:t>L</a:t>
                      </a:r>
                      <a:r>
                        <a:rPr lang="fr-BE" baseline="0" dirty="0" smtClean="0"/>
                        <a:t>inux / Unix (Récent)</a:t>
                      </a:r>
                    </a:p>
                    <a:p>
                      <a:pPr marL="0" indent="0">
                        <a:buFont typeface="Arial" panose="020B0604020202020204" pitchFamily="34" charset="0"/>
                        <a:buNone/>
                      </a:pPr>
                      <a:r>
                        <a:rPr lang="fr-BE" baseline="0" dirty="0" smtClean="0"/>
                        <a:t>Mac OS X</a:t>
                      </a:r>
                      <a:endParaRPr lang="fr-BE" dirty="0"/>
                    </a:p>
                  </a:txBody>
                  <a:tcPr/>
                </a:tc>
              </a:tr>
            </a:tbl>
          </a:graphicData>
        </a:graphic>
      </p:graphicFrame>
    </p:spTree>
    <p:extLst>
      <p:ext uri="{BB962C8B-B14F-4D97-AF65-F5344CB8AC3E}">
        <p14:creationId xmlns:p14="http://schemas.microsoft.com/office/powerpoint/2010/main" val="1121598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lstStyle/>
          <a:p>
            <a:r>
              <a:rPr lang="fr-BE" dirty="0" smtClean="0"/>
              <a:t>Le </a:t>
            </a:r>
            <a:r>
              <a:rPr lang="fr-BE" dirty="0" smtClean="0"/>
              <a:t>cryptage</a:t>
            </a:r>
            <a:endParaRPr lang="fr-BE" dirty="0"/>
          </a:p>
        </p:txBody>
      </p:sp>
      <p:sp>
        <p:nvSpPr>
          <p:cNvPr id="7" name="Sous-titre 6"/>
          <p:cNvSpPr>
            <a:spLocks noGrp="1"/>
          </p:cNvSpPr>
          <p:nvPr>
            <p:ph type="subTitle" idx="1"/>
            <p:custDataLst>
              <p:tags r:id="rId2"/>
            </p:custDataLst>
          </p:nvPr>
        </p:nvSpPr>
        <p:spPr/>
        <p:txBody>
          <a:bodyPr/>
          <a:lstStyle/>
          <a:p>
            <a:endParaRPr lang="fr-BE"/>
          </a:p>
        </p:txBody>
      </p:sp>
    </p:spTree>
    <p:extLst>
      <p:ext uri="{BB962C8B-B14F-4D97-AF65-F5344CB8AC3E}">
        <p14:creationId xmlns:p14="http://schemas.microsoft.com/office/powerpoint/2010/main" val="2572081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smtClean="0"/>
              <a:t>Définition</a:t>
            </a:r>
            <a:endParaRPr lang="fr-BE" dirty="0"/>
          </a:p>
        </p:txBody>
      </p:sp>
      <p:sp>
        <p:nvSpPr>
          <p:cNvPr id="3" name="Espace réservé du contenu 2"/>
          <p:cNvSpPr>
            <a:spLocks noGrp="1"/>
          </p:cNvSpPr>
          <p:nvPr>
            <p:ph idx="1"/>
            <p:custDataLst>
              <p:tags r:id="rId2"/>
            </p:custDataLst>
          </p:nvPr>
        </p:nvSpPr>
        <p:spPr/>
        <p:txBody>
          <a:bodyPr/>
          <a:lstStyle/>
          <a:p>
            <a:pPr marL="0" indent="0">
              <a:buNone/>
            </a:pPr>
            <a:r>
              <a:rPr lang="fr-BE" dirty="0"/>
              <a:t>« Le chiffrement ou </a:t>
            </a:r>
            <a:r>
              <a:rPr lang="fr-BE" dirty="0" smtClean="0"/>
              <a:t>cryptage </a:t>
            </a:r>
            <a:r>
              <a:rPr lang="fr-BE" dirty="0"/>
              <a:t>est un procédé de cryptographie grâce auquel on souhaite rendre la compréhension d'un document impossible à toute personne qui n'a pas la clé de (dé)chiffrement</a:t>
            </a:r>
            <a:r>
              <a:rPr lang="fr-BE" dirty="0" smtClean="0"/>
              <a:t>. »</a:t>
            </a:r>
          </a:p>
          <a:p>
            <a:pPr marL="0" indent="0">
              <a:buNone/>
            </a:pPr>
            <a:endParaRPr lang="fr-BE" dirty="0"/>
          </a:p>
          <a:p>
            <a:pPr marL="0" indent="0">
              <a:buNone/>
            </a:pPr>
            <a:r>
              <a:rPr lang="fr-BE" dirty="0"/>
              <a:t>L'un des concepts fondamentaux de la cryptographie </a:t>
            </a:r>
            <a:r>
              <a:rPr lang="fr-BE" dirty="0" smtClean="0"/>
              <a:t>est </a:t>
            </a:r>
            <a:r>
              <a:rPr lang="fr-BE" dirty="0"/>
              <a:t>la clé. </a:t>
            </a:r>
            <a:r>
              <a:rPr lang="fr-BE" dirty="0" smtClean="0"/>
              <a:t>C’est </a:t>
            </a:r>
            <a:r>
              <a:rPr lang="fr-BE" dirty="0"/>
              <a:t>une donnée qui (traitée par un algorithme) permet de chiffrer </a:t>
            </a:r>
            <a:r>
              <a:rPr lang="fr-BE" dirty="0" smtClean="0"/>
              <a:t>et/ou </a:t>
            </a:r>
            <a:r>
              <a:rPr lang="fr-BE" dirty="0"/>
              <a:t>de déchiffrer un message.</a:t>
            </a:r>
          </a:p>
          <a:p>
            <a:pPr marL="0" indent="0">
              <a:buNone/>
            </a:pPr>
            <a:endParaRPr lang="fr-BE" dirty="0"/>
          </a:p>
        </p:txBody>
      </p:sp>
    </p:spTree>
    <p:extLst>
      <p:ext uri="{BB962C8B-B14F-4D97-AF65-F5344CB8AC3E}">
        <p14:creationId xmlns:p14="http://schemas.microsoft.com/office/powerpoint/2010/main" val="15716283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Chiffrement symétrique</a:t>
            </a:r>
            <a:endParaRPr lang="fr-BE" dirty="0"/>
          </a:p>
        </p:txBody>
      </p:sp>
      <p:sp>
        <p:nvSpPr>
          <p:cNvPr id="4" name="Espace réservé du contenu 3"/>
          <p:cNvSpPr>
            <a:spLocks noGrp="1"/>
          </p:cNvSpPr>
          <p:nvPr>
            <p:ph sz="half" idx="1"/>
          </p:nvPr>
        </p:nvSpPr>
        <p:spPr>
          <a:xfrm>
            <a:off x="1298447" y="2560320"/>
            <a:ext cx="4883277" cy="3310128"/>
          </a:xfrm>
        </p:spPr>
        <p:txBody>
          <a:bodyPr/>
          <a:lstStyle/>
          <a:p>
            <a:r>
              <a:rPr lang="fr-BE" dirty="0" smtClean="0"/>
              <a:t>La clé est la même pour le chiffrement que pour le déchiffrement.</a:t>
            </a:r>
          </a:p>
          <a:p>
            <a:r>
              <a:rPr lang="fr-BE" dirty="0" smtClean="0"/>
              <a:t>Ce type de chiffrement permet de rendre un message illisible, mais ne </a:t>
            </a:r>
            <a:r>
              <a:rPr lang="fr-BE" dirty="0" smtClean="0"/>
              <a:t>garantit </a:t>
            </a:r>
            <a:r>
              <a:rPr lang="fr-BE" dirty="0" smtClean="0"/>
              <a:t>pas l’authenticité du message.</a:t>
            </a:r>
          </a:p>
          <a:p>
            <a:endParaRPr lang="fr-BE" dirty="0"/>
          </a:p>
        </p:txBody>
      </p:sp>
      <p:pic>
        <p:nvPicPr>
          <p:cNvPr id="6" name="Espace réservé du contenu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81725" y="3473197"/>
            <a:ext cx="4718050" cy="1484819"/>
          </a:xfrm>
        </p:spPr>
      </p:pic>
    </p:spTree>
    <p:extLst>
      <p:ext uri="{BB962C8B-B14F-4D97-AF65-F5344CB8AC3E}">
        <p14:creationId xmlns:p14="http://schemas.microsoft.com/office/powerpoint/2010/main" val="2050971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Chiffrement </a:t>
            </a:r>
            <a:r>
              <a:rPr lang="fr-BE" dirty="0" smtClean="0"/>
              <a:t>asymétrique</a:t>
            </a:r>
            <a:endParaRPr lang="fr-BE" dirty="0"/>
          </a:p>
        </p:txBody>
      </p:sp>
      <p:sp>
        <p:nvSpPr>
          <p:cNvPr id="3" name="Espace réservé du contenu 2"/>
          <p:cNvSpPr>
            <a:spLocks noGrp="1"/>
          </p:cNvSpPr>
          <p:nvPr>
            <p:ph sz="half" idx="1"/>
          </p:nvPr>
        </p:nvSpPr>
        <p:spPr/>
        <p:txBody>
          <a:bodyPr/>
          <a:lstStyle/>
          <a:p>
            <a:r>
              <a:rPr lang="fr-BE" dirty="0"/>
              <a:t>Elle repose sur l'utilisation d'une clé publique (qui est diffusée) et d'une clé privée (gardée secrète</a:t>
            </a:r>
            <a:r>
              <a:rPr lang="fr-BE" dirty="0" smtClean="0"/>
              <a:t>).</a:t>
            </a:r>
          </a:p>
          <a:p>
            <a:r>
              <a:rPr lang="fr-BE" dirty="0" smtClean="0"/>
              <a:t>Le déchiffrement ne peut se faire qu’avec la clé qui n’a pas </a:t>
            </a:r>
            <a:r>
              <a:rPr lang="fr-BE" dirty="0" smtClean="0"/>
              <a:t>servi </a:t>
            </a:r>
            <a:r>
              <a:rPr lang="fr-BE" dirty="0" smtClean="0"/>
              <a:t>au chiffrement !</a:t>
            </a:r>
          </a:p>
          <a:p>
            <a:endParaRPr lang="fr-BE" dirty="0"/>
          </a:p>
        </p:txBody>
      </p:sp>
      <p:pic>
        <p:nvPicPr>
          <p:cNvPr id="5" name="Espace réservé du conten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81725" y="3473197"/>
            <a:ext cx="4718050" cy="1484819"/>
          </a:xfrm>
        </p:spPr>
      </p:pic>
    </p:spTree>
    <p:extLst>
      <p:ext uri="{BB962C8B-B14F-4D97-AF65-F5344CB8AC3E}">
        <p14:creationId xmlns:p14="http://schemas.microsoft.com/office/powerpoint/2010/main" val="2574374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Chiffrement </a:t>
            </a:r>
            <a:r>
              <a:rPr lang="fr-BE" dirty="0" smtClean="0"/>
              <a:t>asymétrique (2)</a:t>
            </a:r>
            <a:endParaRPr lang="fr-BE" dirty="0"/>
          </a:p>
        </p:txBody>
      </p:sp>
      <p:sp>
        <p:nvSpPr>
          <p:cNvPr id="3" name="Espace réservé du contenu 2"/>
          <p:cNvSpPr>
            <a:spLocks noGrp="1"/>
          </p:cNvSpPr>
          <p:nvPr>
            <p:ph sz="half" idx="1"/>
          </p:nvPr>
        </p:nvSpPr>
        <p:spPr/>
        <p:txBody>
          <a:bodyPr/>
          <a:lstStyle/>
          <a:p>
            <a:r>
              <a:rPr lang="fr-BE" dirty="0"/>
              <a:t>Ce type de chiffrement permet de rendre un message </a:t>
            </a:r>
            <a:r>
              <a:rPr lang="fr-BE" dirty="0" smtClean="0"/>
              <a:t>illisible et permet de garantir l’authenticité </a:t>
            </a:r>
            <a:r>
              <a:rPr lang="fr-BE" dirty="0"/>
              <a:t>du </a:t>
            </a:r>
            <a:r>
              <a:rPr lang="fr-BE" dirty="0" smtClean="0"/>
              <a:t>message.</a:t>
            </a:r>
            <a:endParaRPr lang="fr-BE" dirty="0"/>
          </a:p>
          <a:p>
            <a:endParaRPr lang="fr-BE" dirty="0"/>
          </a:p>
        </p:txBody>
      </p:sp>
      <p:pic>
        <p:nvPicPr>
          <p:cNvPr id="5" name="Espace réservé du contenu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81725" y="3473197"/>
            <a:ext cx="4718050" cy="1484819"/>
          </a:xfrm>
        </p:spPr>
      </p:pic>
    </p:spTree>
    <p:extLst>
      <p:ext uri="{BB962C8B-B14F-4D97-AF65-F5344CB8AC3E}">
        <p14:creationId xmlns:p14="http://schemas.microsoft.com/office/powerpoint/2010/main" val="2462876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Comparaison</a:t>
            </a:r>
            <a:endParaRPr lang="fr-BE" dirty="0"/>
          </a:p>
        </p:txBody>
      </p:sp>
      <p:sp>
        <p:nvSpPr>
          <p:cNvPr id="3" name="Espace réservé du texte 2"/>
          <p:cNvSpPr>
            <a:spLocks noGrp="1"/>
          </p:cNvSpPr>
          <p:nvPr>
            <p:ph type="body" idx="1"/>
          </p:nvPr>
        </p:nvSpPr>
        <p:spPr/>
        <p:txBody>
          <a:bodyPr/>
          <a:lstStyle/>
          <a:p>
            <a:r>
              <a:rPr lang="fr-BE" dirty="0"/>
              <a:t>Chiffrement symétrique</a:t>
            </a:r>
          </a:p>
        </p:txBody>
      </p:sp>
      <p:sp>
        <p:nvSpPr>
          <p:cNvPr id="4" name="Espace réservé du contenu 3"/>
          <p:cNvSpPr>
            <a:spLocks noGrp="1"/>
          </p:cNvSpPr>
          <p:nvPr>
            <p:ph sz="half" idx="2"/>
          </p:nvPr>
        </p:nvSpPr>
        <p:spPr/>
        <p:txBody>
          <a:bodyPr/>
          <a:lstStyle/>
          <a:p>
            <a:r>
              <a:rPr lang="fr-BE" dirty="0" smtClean="0"/>
              <a:t>Avantage :</a:t>
            </a:r>
          </a:p>
          <a:p>
            <a:pPr lvl="1"/>
            <a:r>
              <a:rPr lang="fr-BE" dirty="0" smtClean="0"/>
              <a:t>Plus rapide que l’asymétrique</a:t>
            </a:r>
          </a:p>
          <a:p>
            <a:r>
              <a:rPr lang="fr-BE" dirty="0" smtClean="0"/>
              <a:t>Inconvénient </a:t>
            </a:r>
            <a:r>
              <a:rPr lang="fr-BE" dirty="0"/>
              <a:t>:</a:t>
            </a:r>
          </a:p>
          <a:p>
            <a:pPr lvl="1"/>
            <a:r>
              <a:rPr lang="fr-BE" dirty="0" smtClean="0"/>
              <a:t>Ne </a:t>
            </a:r>
            <a:r>
              <a:rPr lang="fr-BE" dirty="0" smtClean="0"/>
              <a:t>garantit </a:t>
            </a:r>
            <a:r>
              <a:rPr lang="fr-BE" dirty="0" smtClean="0"/>
              <a:t>pas l’authenticité</a:t>
            </a:r>
          </a:p>
        </p:txBody>
      </p:sp>
      <p:sp>
        <p:nvSpPr>
          <p:cNvPr id="5" name="Espace réservé du texte 4"/>
          <p:cNvSpPr>
            <a:spLocks noGrp="1"/>
          </p:cNvSpPr>
          <p:nvPr>
            <p:ph type="body" sz="quarter" idx="3"/>
          </p:nvPr>
        </p:nvSpPr>
        <p:spPr/>
        <p:txBody>
          <a:bodyPr/>
          <a:lstStyle/>
          <a:p>
            <a:r>
              <a:rPr lang="fr-BE" dirty="0"/>
              <a:t>Chiffrement asymétrique</a:t>
            </a:r>
          </a:p>
        </p:txBody>
      </p:sp>
      <p:sp>
        <p:nvSpPr>
          <p:cNvPr id="6" name="Espace réservé du contenu 5"/>
          <p:cNvSpPr>
            <a:spLocks noGrp="1"/>
          </p:cNvSpPr>
          <p:nvPr>
            <p:ph sz="quarter" idx="4"/>
          </p:nvPr>
        </p:nvSpPr>
        <p:spPr/>
        <p:txBody>
          <a:bodyPr/>
          <a:lstStyle/>
          <a:p>
            <a:r>
              <a:rPr lang="fr-BE" dirty="0"/>
              <a:t>Avantage </a:t>
            </a:r>
            <a:r>
              <a:rPr lang="fr-BE" dirty="0" smtClean="0"/>
              <a:t>:</a:t>
            </a:r>
          </a:p>
          <a:p>
            <a:pPr lvl="1"/>
            <a:r>
              <a:rPr lang="fr-BE" dirty="0" smtClean="0"/>
              <a:t>Permet de garantir l’authenticité</a:t>
            </a:r>
            <a:endParaRPr lang="fr-BE" dirty="0"/>
          </a:p>
          <a:p>
            <a:r>
              <a:rPr lang="fr-BE" dirty="0" smtClean="0"/>
              <a:t>Inconvénient </a:t>
            </a:r>
            <a:r>
              <a:rPr lang="fr-BE" dirty="0" smtClean="0"/>
              <a:t>:</a:t>
            </a:r>
          </a:p>
          <a:p>
            <a:pPr lvl="1"/>
            <a:r>
              <a:rPr lang="fr-BE" dirty="0" smtClean="0"/>
              <a:t>Plus lent</a:t>
            </a:r>
            <a:endParaRPr lang="fr-BE" dirty="0"/>
          </a:p>
          <a:p>
            <a:pPr lvl="1"/>
            <a:endParaRPr lang="fr-BE" dirty="0"/>
          </a:p>
          <a:p>
            <a:endParaRPr lang="fr-BE" dirty="0"/>
          </a:p>
        </p:txBody>
      </p:sp>
    </p:spTree>
    <p:extLst>
      <p:ext uri="{BB962C8B-B14F-4D97-AF65-F5344CB8AC3E}">
        <p14:creationId xmlns:p14="http://schemas.microsoft.com/office/powerpoint/2010/main" val="154570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BE" dirty="0" smtClean="0"/>
              <a:t>Les méthodes </a:t>
            </a:r>
            <a:r>
              <a:rPr lang="fr-BE" dirty="0" smtClean="0"/>
              <a:t>d’identification</a:t>
            </a:r>
            <a:endParaRPr lang="fr-BE" dirty="0"/>
          </a:p>
        </p:txBody>
      </p:sp>
      <p:sp>
        <p:nvSpPr>
          <p:cNvPr id="3" name="Espace réservé du contenu 2"/>
          <p:cNvSpPr>
            <a:spLocks noGrp="1"/>
          </p:cNvSpPr>
          <p:nvPr>
            <p:ph idx="1"/>
            <p:custDataLst>
              <p:tags r:id="rId2"/>
            </p:custDataLst>
          </p:nvPr>
        </p:nvSpPr>
        <p:spPr/>
        <p:txBody>
          <a:bodyPr/>
          <a:lstStyle/>
          <a:p>
            <a:r>
              <a:rPr lang="fr-BE" dirty="0"/>
              <a:t>La détection par la </a:t>
            </a:r>
            <a:r>
              <a:rPr lang="fr-BE" dirty="0" smtClean="0"/>
              <a:t>signature</a:t>
            </a:r>
          </a:p>
          <a:p>
            <a:r>
              <a:rPr lang="fr-BE" dirty="0"/>
              <a:t>La détection par le </a:t>
            </a:r>
            <a:r>
              <a:rPr lang="fr-BE" dirty="0" smtClean="0"/>
              <a:t>comportement</a:t>
            </a:r>
          </a:p>
          <a:p>
            <a:r>
              <a:rPr lang="fr-BE" dirty="0"/>
              <a:t>La détection par le contrôle de </a:t>
            </a:r>
            <a:r>
              <a:rPr lang="fr-BE" dirty="0" smtClean="0"/>
              <a:t>l’intégrité</a:t>
            </a:r>
          </a:p>
          <a:p>
            <a:r>
              <a:rPr lang="fr-BE" dirty="0"/>
              <a:t>La détection par l’analyse heuristique</a:t>
            </a:r>
          </a:p>
        </p:txBody>
      </p:sp>
    </p:spTree>
    <p:extLst>
      <p:ext uri="{BB962C8B-B14F-4D97-AF65-F5344CB8AC3E}">
        <p14:creationId xmlns:p14="http://schemas.microsoft.com/office/powerpoint/2010/main" val="1432920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BE" dirty="0" smtClean="0"/>
              <a:t>Exemple d’authenticité avec le </a:t>
            </a:r>
            <a:br>
              <a:rPr lang="fr-BE" dirty="0" smtClean="0"/>
            </a:br>
            <a:r>
              <a:rPr lang="fr-BE" dirty="0" smtClean="0"/>
              <a:t>chiffrement </a:t>
            </a:r>
            <a:r>
              <a:rPr lang="fr-BE" dirty="0"/>
              <a:t>asymétrique</a:t>
            </a:r>
            <a:r>
              <a:rPr lang="fr-BE" dirty="0" smtClean="0"/>
              <a:t> </a:t>
            </a:r>
            <a:endParaRPr lang="fr-BE" dirty="0"/>
          </a:p>
        </p:txBody>
      </p:sp>
      <p:sp>
        <p:nvSpPr>
          <p:cNvPr id="3" name="Espace réservé du contenu 2"/>
          <p:cNvSpPr>
            <a:spLocks noGrp="1"/>
          </p:cNvSpPr>
          <p:nvPr>
            <p:ph idx="1"/>
          </p:nvPr>
        </p:nvSpPr>
        <p:spPr/>
        <p:txBody>
          <a:bodyPr>
            <a:normAutofit fontScale="55000" lnSpcReduction="20000"/>
          </a:bodyPr>
          <a:lstStyle/>
          <a:p>
            <a:pPr marL="457200" indent="-457200">
              <a:buFont typeface="+mj-lt"/>
              <a:buAutoNum type="arabicPeriod"/>
            </a:pPr>
            <a:r>
              <a:rPr lang="fr-BE" dirty="0"/>
              <a:t>Bob crée une paire de clés asymétriques : il conserve la clé privée et diffuse librement la clé publique (notamment à Alice)</a:t>
            </a:r>
          </a:p>
          <a:p>
            <a:pPr marL="457200" indent="-457200">
              <a:buFont typeface="+mj-lt"/>
              <a:buAutoNum type="arabicPeriod"/>
            </a:pPr>
            <a:r>
              <a:rPr lang="fr-BE" dirty="0"/>
              <a:t>Alice crée une paire de clés asymétriques : clé privée (qu'elle conserve), clé publique (qu'elle diffuse librement, notamment à Bob)</a:t>
            </a:r>
          </a:p>
          <a:p>
            <a:pPr marL="457200" indent="-457200">
              <a:buFont typeface="+mj-lt"/>
              <a:buAutoNum type="arabicPeriod"/>
            </a:pPr>
            <a:r>
              <a:rPr lang="fr-BE" dirty="0"/>
              <a:t>Bob effectue un condensat de son message « en clair » puis chiffre ce condensat avec sa propre clé privée</a:t>
            </a:r>
          </a:p>
          <a:p>
            <a:pPr marL="457200" indent="-457200">
              <a:buFont typeface="+mj-lt"/>
              <a:buAutoNum type="arabicPeriod"/>
            </a:pPr>
            <a:r>
              <a:rPr lang="fr-BE" dirty="0"/>
              <a:t>Bob chiffre son message avec la clé publique d'Alice.</a:t>
            </a:r>
          </a:p>
          <a:p>
            <a:pPr marL="457200" indent="-457200">
              <a:buFont typeface="+mj-lt"/>
              <a:buAutoNum type="arabicPeriod"/>
            </a:pPr>
            <a:r>
              <a:rPr lang="fr-BE" dirty="0"/>
              <a:t>Bob envoie le message chiffré accompagné du condensat chiffré.</a:t>
            </a:r>
          </a:p>
          <a:p>
            <a:pPr marL="457200" indent="-457200">
              <a:buFont typeface="+mj-lt"/>
              <a:buAutoNum type="arabicPeriod"/>
            </a:pPr>
            <a:r>
              <a:rPr lang="fr-BE" dirty="0"/>
              <a:t>Alice reçoit le message chiffré de Bob, accompagné du condensat.</a:t>
            </a:r>
          </a:p>
          <a:p>
            <a:pPr marL="457200" indent="-457200">
              <a:buFont typeface="+mj-lt"/>
              <a:buAutoNum type="arabicPeriod"/>
            </a:pPr>
            <a:r>
              <a:rPr lang="fr-BE" dirty="0"/>
              <a:t>Alice déchiffre le message avec sa propre clé privée. À ce stade le message est lisible mais elle ne peut pas être sûre que Bob en soit l'expéditeur.</a:t>
            </a:r>
          </a:p>
          <a:p>
            <a:pPr marL="457200" indent="-457200">
              <a:buFont typeface="+mj-lt"/>
              <a:buAutoNum type="arabicPeriod"/>
            </a:pPr>
            <a:r>
              <a:rPr lang="fr-BE" dirty="0"/>
              <a:t>Alice déchiffre le condensat avec la clé publique de Bob. Alice utilise la même fonction de hachage sur le texte en clair et compare avec le condensat déchiffré de Bob. Si les deux condensats correspondent, alors Alice peut avoir la certitude que Bob est l'expéditeur. Dans le cas contraire, on peut présumer qu'une personne malveillante a tenté d'envoyer un message à Alice en se faisant passer pour Bob !</a:t>
            </a:r>
          </a:p>
        </p:txBody>
      </p:sp>
    </p:spTree>
    <p:extLst>
      <p:ext uri="{BB962C8B-B14F-4D97-AF65-F5344CB8AC3E}">
        <p14:creationId xmlns:p14="http://schemas.microsoft.com/office/powerpoint/2010/main" val="992679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Conclusion</a:t>
            </a:r>
            <a:endParaRPr lang="fr-BE" dirty="0"/>
          </a:p>
        </p:txBody>
      </p:sp>
      <p:sp>
        <p:nvSpPr>
          <p:cNvPr id="3" name="Espace réservé du contenu 2"/>
          <p:cNvSpPr>
            <a:spLocks noGrp="1"/>
          </p:cNvSpPr>
          <p:nvPr>
            <p:ph idx="1"/>
          </p:nvPr>
        </p:nvSpPr>
        <p:spPr/>
        <p:txBody>
          <a:bodyPr/>
          <a:lstStyle/>
          <a:p>
            <a:pPr marL="0" indent="0">
              <a:buNone/>
            </a:pPr>
            <a:r>
              <a:rPr lang="fr-BE" dirty="0" smtClean="0"/>
              <a:t>Pour la transmission de </a:t>
            </a:r>
            <a:r>
              <a:rPr lang="fr-BE" dirty="0" smtClean="0"/>
              <a:t>messages, </a:t>
            </a:r>
            <a:r>
              <a:rPr lang="fr-BE" dirty="0" smtClean="0"/>
              <a:t>le </a:t>
            </a:r>
            <a:r>
              <a:rPr lang="fr-BE" dirty="0"/>
              <a:t>chiffrement asymétrique </a:t>
            </a:r>
            <a:r>
              <a:rPr lang="fr-BE" dirty="0" smtClean="0"/>
              <a:t>sera plus sécurisé.</a:t>
            </a:r>
          </a:p>
          <a:p>
            <a:pPr marL="0" indent="0">
              <a:buNone/>
            </a:pPr>
            <a:r>
              <a:rPr lang="fr-BE" dirty="0" smtClean="0"/>
              <a:t>Pour le </a:t>
            </a:r>
            <a:r>
              <a:rPr lang="fr-BE" dirty="0"/>
              <a:t>chiffrement </a:t>
            </a:r>
            <a:r>
              <a:rPr lang="fr-BE" dirty="0" smtClean="0"/>
              <a:t>de </a:t>
            </a:r>
            <a:r>
              <a:rPr lang="fr-BE" dirty="0" smtClean="0"/>
              <a:t>fichiers </a:t>
            </a:r>
            <a:r>
              <a:rPr lang="fr-BE" dirty="0" smtClean="0"/>
              <a:t>sur un disque dur, le chiffrement symétrique sera plus rapide pour la même efficacité.</a:t>
            </a:r>
          </a:p>
          <a:p>
            <a:pPr marL="0" indent="0">
              <a:buNone/>
            </a:pPr>
            <a:r>
              <a:rPr lang="fr-BE" dirty="0" smtClean="0"/>
              <a:t>Pour le chargement d’une page « https », l’échange de clé symétrique sera échangé entre le serveur et le client via </a:t>
            </a:r>
            <a:r>
              <a:rPr lang="fr-BE" dirty="0"/>
              <a:t>chiffrement </a:t>
            </a:r>
            <a:r>
              <a:rPr lang="fr-BE" dirty="0" smtClean="0"/>
              <a:t>asymétrique.</a:t>
            </a:r>
            <a:endParaRPr lang="fr-BE" dirty="0"/>
          </a:p>
        </p:txBody>
      </p:sp>
    </p:spTree>
    <p:extLst>
      <p:ext uri="{BB962C8B-B14F-4D97-AF65-F5344CB8AC3E}">
        <p14:creationId xmlns:p14="http://schemas.microsoft.com/office/powerpoint/2010/main" val="4290179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p:txBody>
          <a:bodyPr/>
          <a:lstStyle/>
          <a:p>
            <a:r>
              <a:rPr lang="fr-BE" dirty="0" smtClean="0"/>
              <a:t>Les </a:t>
            </a:r>
            <a:r>
              <a:rPr lang="fr-BE" dirty="0" smtClean="0"/>
              <a:t>firewalls</a:t>
            </a:r>
            <a:endParaRPr lang="fr-BE" dirty="0"/>
          </a:p>
        </p:txBody>
      </p:sp>
      <p:sp>
        <p:nvSpPr>
          <p:cNvPr id="7" name="Sous-titre 6"/>
          <p:cNvSpPr>
            <a:spLocks noGrp="1"/>
          </p:cNvSpPr>
          <p:nvPr>
            <p:ph type="subTitle" idx="1"/>
            <p:custDataLst>
              <p:tags r:id="rId2"/>
            </p:custDataLst>
          </p:nvPr>
        </p:nvSpPr>
        <p:spPr/>
        <p:txBody>
          <a:bodyPr/>
          <a:lstStyle/>
          <a:p>
            <a:endParaRPr lang="fr-BE"/>
          </a:p>
        </p:txBody>
      </p:sp>
    </p:spTree>
    <p:extLst>
      <p:ext uri="{BB962C8B-B14F-4D97-AF65-F5344CB8AC3E}">
        <p14:creationId xmlns:p14="http://schemas.microsoft.com/office/powerpoint/2010/main" val="38311155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smtClean="0"/>
              <a:t>Définition</a:t>
            </a:r>
            <a:endParaRPr lang="fr-BE" dirty="0"/>
          </a:p>
        </p:txBody>
      </p:sp>
      <p:sp>
        <p:nvSpPr>
          <p:cNvPr id="3" name="Espace réservé du contenu 2"/>
          <p:cNvSpPr>
            <a:spLocks noGrp="1"/>
          </p:cNvSpPr>
          <p:nvPr>
            <p:ph idx="1"/>
            <p:custDataLst>
              <p:tags r:id="rId2"/>
            </p:custDataLst>
          </p:nvPr>
        </p:nvSpPr>
        <p:spPr/>
        <p:txBody>
          <a:bodyPr/>
          <a:lstStyle/>
          <a:p>
            <a:pPr marL="0" indent="0">
              <a:buNone/>
            </a:pPr>
            <a:r>
              <a:rPr lang="fr-BE" dirty="0"/>
              <a:t>« Un </a:t>
            </a:r>
            <a:r>
              <a:rPr lang="fr-BE" dirty="0" smtClean="0"/>
              <a:t>pare-feu, de </a:t>
            </a:r>
            <a:r>
              <a:rPr lang="fr-BE" dirty="0"/>
              <a:t>l'anglais </a:t>
            </a:r>
            <a:r>
              <a:rPr lang="fr-BE" dirty="0" smtClean="0"/>
              <a:t>firewall, </a:t>
            </a:r>
            <a:r>
              <a:rPr lang="fr-BE" dirty="0"/>
              <a:t>est un logiciel et/ou un matériel, permettant de faire respecter la politique de sécurité du réseau, celle-ci définissant quels sont les types de communication autorisés sur ce réseau informatique</a:t>
            </a:r>
            <a:r>
              <a:rPr lang="fr-BE" dirty="0" smtClean="0"/>
              <a:t>. »</a:t>
            </a:r>
            <a:endParaRPr lang="fr-BE" dirty="0"/>
          </a:p>
        </p:txBody>
      </p:sp>
    </p:spTree>
    <p:extLst>
      <p:ext uri="{BB962C8B-B14F-4D97-AF65-F5344CB8AC3E}">
        <p14:creationId xmlns:p14="http://schemas.microsoft.com/office/powerpoint/2010/main" val="38749669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Firewall matériel</a:t>
            </a:r>
            <a:endParaRPr lang="fr-BE" dirty="0"/>
          </a:p>
        </p:txBody>
      </p:sp>
      <p:sp>
        <p:nvSpPr>
          <p:cNvPr id="3" name="Espace réservé du contenu 2"/>
          <p:cNvSpPr>
            <a:spLocks noGrp="1"/>
          </p:cNvSpPr>
          <p:nvPr>
            <p:ph sz="half" idx="1"/>
          </p:nvPr>
        </p:nvSpPr>
        <p:spPr/>
        <p:txBody>
          <a:bodyPr/>
          <a:lstStyle/>
          <a:p>
            <a:r>
              <a:rPr lang="fr-BE" dirty="0"/>
              <a:t>Ils sont </a:t>
            </a:r>
            <a:r>
              <a:rPr lang="fr-BE" dirty="0" smtClean="0"/>
              <a:t>prévus </a:t>
            </a:r>
            <a:r>
              <a:rPr lang="fr-BE" dirty="0"/>
              <a:t>pour protéger un </a:t>
            </a:r>
            <a:r>
              <a:rPr lang="fr-BE" dirty="0" smtClean="0"/>
              <a:t>réseau </a:t>
            </a:r>
            <a:r>
              <a:rPr lang="fr-BE" dirty="0" smtClean="0"/>
              <a:t>interne (Lan) </a:t>
            </a:r>
            <a:r>
              <a:rPr lang="fr-BE" dirty="0" smtClean="0"/>
              <a:t>du </a:t>
            </a:r>
            <a:r>
              <a:rPr lang="fr-BE" dirty="0"/>
              <a:t>monde extérieur. (</a:t>
            </a:r>
            <a:r>
              <a:rPr lang="fr-BE" dirty="0" smtClean="0"/>
              <a:t>Internet)</a:t>
            </a:r>
            <a:endParaRPr lang="fr-BE" dirty="0"/>
          </a:p>
          <a:p>
            <a:endParaRPr lang="fr-BE" dirty="0"/>
          </a:p>
        </p:txBody>
      </p:sp>
      <p:pic>
        <p:nvPicPr>
          <p:cNvPr id="5" name="Espace réservé du conten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1725" y="2955003"/>
            <a:ext cx="4718050" cy="2521207"/>
          </a:xfrm>
        </p:spPr>
      </p:pic>
    </p:spTree>
    <p:extLst>
      <p:ext uri="{BB962C8B-B14F-4D97-AF65-F5344CB8AC3E}">
        <p14:creationId xmlns:p14="http://schemas.microsoft.com/office/powerpoint/2010/main" val="2032914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smtClean="0"/>
              <a:t>Firewall logiciel</a:t>
            </a:r>
            <a:endParaRPr lang="fr-BE" dirty="0"/>
          </a:p>
        </p:txBody>
      </p:sp>
      <p:sp>
        <p:nvSpPr>
          <p:cNvPr id="5" name="Espace réservé du contenu 4"/>
          <p:cNvSpPr>
            <a:spLocks noGrp="1"/>
          </p:cNvSpPr>
          <p:nvPr>
            <p:ph sz="half" idx="1"/>
          </p:nvPr>
        </p:nvSpPr>
        <p:spPr/>
        <p:txBody>
          <a:bodyPr/>
          <a:lstStyle/>
          <a:p>
            <a:r>
              <a:rPr lang="fr-BE" dirty="0" smtClean="0"/>
              <a:t>Ils sont </a:t>
            </a:r>
            <a:r>
              <a:rPr lang="fr-BE" dirty="0" smtClean="0"/>
              <a:t>prévus </a:t>
            </a:r>
            <a:r>
              <a:rPr lang="fr-BE" dirty="0" smtClean="0"/>
              <a:t>pour protéger un ordinateur du monde extérieur. (Internet et Lan)</a:t>
            </a:r>
          </a:p>
          <a:p>
            <a:endParaRPr lang="fr-BE" dirty="0"/>
          </a:p>
        </p:txBody>
      </p:sp>
      <p:pic>
        <p:nvPicPr>
          <p:cNvPr id="7" name="Espace réservé du contenu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0000" y="3210719"/>
            <a:ext cx="4381500" cy="2009775"/>
          </a:xfrm>
        </p:spPr>
      </p:pic>
    </p:spTree>
    <p:extLst>
      <p:ext uri="{BB962C8B-B14F-4D97-AF65-F5344CB8AC3E}">
        <p14:creationId xmlns:p14="http://schemas.microsoft.com/office/powerpoint/2010/main" val="1990602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états</a:t>
            </a:r>
            <a:endParaRPr lang="fr-BE" dirty="0"/>
          </a:p>
        </p:txBody>
      </p:sp>
      <p:sp>
        <p:nvSpPr>
          <p:cNvPr id="3" name="Espace réservé du contenu 2"/>
          <p:cNvSpPr>
            <a:spLocks noGrp="1"/>
          </p:cNvSpPr>
          <p:nvPr>
            <p:ph idx="1"/>
          </p:nvPr>
        </p:nvSpPr>
        <p:spPr/>
        <p:txBody>
          <a:bodyPr/>
          <a:lstStyle/>
          <a:p>
            <a:r>
              <a:rPr lang="fr-BE" dirty="0"/>
              <a:t>Certains protocoles dits « à états » comme TCP introduisent une notion de connexion</a:t>
            </a:r>
            <a:r>
              <a:rPr lang="fr-BE" dirty="0" smtClean="0"/>
              <a:t>. </a:t>
            </a:r>
          </a:p>
          <a:p>
            <a:r>
              <a:rPr lang="fr-BE" dirty="0" smtClean="0"/>
              <a:t>Chaque </a:t>
            </a:r>
            <a:r>
              <a:rPr lang="fr-BE" dirty="0"/>
              <a:t>paquet d'une connexion est </a:t>
            </a:r>
            <a:r>
              <a:rPr lang="fr-BE" dirty="0" smtClean="0"/>
              <a:t>la </a:t>
            </a:r>
            <a:r>
              <a:rPr lang="fr-BE" dirty="0"/>
              <a:t>suite du précédent paquet et la réponse à un paquet dans l'autre </a:t>
            </a:r>
            <a:r>
              <a:rPr lang="fr-BE" dirty="0" smtClean="0"/>
              <a:t>sens.</a:t>
            </a:r>
          </a:p>
          <a:p>
            <a:endParaRPr lang="fr-BE" dirty="0" smtClean="0"/>
          </a:p>
        </p:txBody>
      </p:sp>
    </p:spTree>
    <p:extLst>
      <p:ext uri="{BB962C8B-B14F-4D97-AF65-F5344CB8AC3E}">
        <p14:creationId xmlns:p14="http://schemas.microsoft.com/office/powerpoint/2010/main" val="3881999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Type de firewall (</a:t>
            </a:r>
            <a:r>
              <a:rPr lang="fr-BE" dirty="0" err="1" smtClean="0"/>
              <a:t>stateless</a:t>
            </a:r>
            <a:r>
              <a:rPr lang="fr-BE" dirty="0" smtClean="0"/>
              <a:t> vs </a:t>
            </a:r>
            <a:r>
              <a:rPr lang="fr-BE" dirty="0" err="1" smtClean="0"/>
              <a:t>stateful</a:t>
            </a:r>
            <a:r>
              <a:rPr lang="fr-BE" dirty="0" smtClean="0"/>
              <a:t>)</a:t>
            </a:r>
            <a:endParaRPr lang="fr-BE" dirty="0"/>
          </a:p>
        </p:txBody>
      </p:sp>
      <p:sp>
        <p:nvSpPr>
          <p:cNvPr id="5" name="Espace réservé du texte 4"/>
          <p:cNvSpPr>
            <a:spLocks noGrp="1"/>
          </p:cNvSpPr>
          <p:nvPr>
            <p:ph type="body" idx="1"/>
          </p:nvPr>
        </p:nvSpPr>
        <p:spPr/>
        <p:txBody>
          <a:bodyPr/>
          <a:lstStyle/>
          <a:p>
            <a:r>
              <a:rPr lang="fr-BE" dirty="0"/>
              <a:t>Pare-feu sans état (</a:t>
            </a:r>
            <a:r>
              <a:rPr lang="fr-BE" dirty="0" err="1" smtClean="0"/>
              <a:t>stateless</a:t>
            </a:r>
            <a:r>
              <a:rPr lang="fr-BE" dirty="0" smtClean="0"/>
              <a:t>)</a:t>
            </a:r>
            <a:endParaRPr lang="fr-BE" dirty="0"/>
          </a:p>
        </p:txBody>
      </p:sp>
      <p:sp>
        <p:nvSpPr>
          <p:cNvPr id="6" name="Espace réservé du contenu 5"/>
          <p:cNvSpPr>
            <a:spLocks noGrp="1"/>
          </p:cNvSpPr>
          <p:nvPr>
            <p:ph sz="half" idx="2"/>
          </p:nvPr>
        </p:nvSpPr>
        <p:spPr/>
        <p:txBody>
          <a:bodyPr/>
          <a:lstStyle/>
          <a:p>
            <a:r>
              <a:rPr lang="fr-BE" dirty="0"/>
              <a:t>C'est le plus vieux dispositif de filtrage </a:t>
            </a:r>
            <a:r>
              <a:rPr lang="fr-BE" dirty="0" smtClean="0"/>
              <a:t>réseau.</a:t>
            </a:r>
          </a:p>
          <a:p>
            <a:r>
              <a:rPr lang="fr-BE" dirty="0"/>
              <a:t>Il regarde chaque paquet indépendamment des autres et le compare à une liste de règles préconfigurées.</a:t>
            </a:r>
          </a:p>
          <a:p>
            <a:endParaRPr lang="fr-BE" dirty="0"/>
          </a:p>
        </p:txBody>
      </p:sp>
      <p:sp>
        <p:nvSpPr>
          <p:cNvPr id="7" name="Espace réservé du texte 6"/>
          <p:cNvSpPr>
            <a:spLocks noGrp="1"/>
          </p:cNvSpPr>
          <p:nvPr>
            <p:ph type="body" sz="quarter" idx="3"/>
          </p:nvPr>
        </p:nvSpPr>
        <p:spPr/>
        <p:txBody>
          <a:bodyPr/>
          <a:lstStyle/>
          <a:p>
            <a:r>
              <a:rPr lang="fr-BE" dirty="0"/>
              <a:t>Pare-feu à états (</a:t>
            </a:r>
            <a:r>
              <a:rPr lang="fr-BE" dirty="0" err="1" smtClean="0"/>
              <a:t>stateful</a:t>
            </a:r>
            <a:r>
              <a:rPr lang="fr-BE" dirty="0" smtClean="0"/>
              <a:t>)</a:t>
            </a:r>
            <a:endParaRPr lang="fr-BE" dirty="0"/>
          </a:p>
        </p:txBody>
      </p:sp>
      <p:sp>
        <p:nvSpPr>
          <p:cNvPr id="8" name="Espace réservé du contenu 7"/>
          <p:cNvSpPr>
            <a:spLocks noGrp="1"/>
          </p:cNvSpPr>
          <p:nvPr>
            <p:ph sz="quarter" idx="4"/>
          </p:nvPr>
        </p:nvSpPr>
        <p:spPr/>
        <p:txBody>
          <a:bodyPr/>
          <a:lstStyle/>
          <a:p>
            <a:r>
              <a:rPr lang="fr-BE" dirty="0"/>
              <a:t>Les </a:t>
            </a:r>
            <a:r>
              <a:rPr lang="fr-BE" dirty="0" smtClean="0"/>
              <a:t>firewalls </a:t>
            </a:r>
            <a:r>
              <a:rPr lang="fr-BE" dirty="0"/>
              <a:t>à états vérifient la conformité des </a:t>
            </a:r>
            <a:r>
              <a:rPr lang="fr-BE" dirty="0" smtClean="0"/>
              <a:t>paquets mais aussi la </a:t>
            </a:r>
            <a:r>
              <a:rPr lang="fr-BE" dirty="0"/>
              <a:t>conformité </a:t>
            </a:r>
            <a:r>
              <a:rPr lang="fr-BE" dirty="0" smtClean="0"/>
              <a:t>de l’échange.</a:t>
            </a:r>
          </a:p>
          <a:p>
            <a:r>
              <a:rPr lang="fr-BE" dirty="0" smtClean="0"/>
              <a:t>Ils filtrent de manière intelligente.</a:t>
            </a:r>
            <a:endParaRPr lang="fr-BE" dirty="0"/>
          </a:p>
        </p:txBody>
      </p:sp>
    </p:spTree>
    <p:extLst>
      <p:ext uri="{BB962C8B-B14F-4D97-AF65-F5344CB8AC3E}">
        <p14:creationId xmlns:p14="http://schemas.microsoft.com/office/powerpoint/2010/main" val="2166480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Conclusion</a:t>
            </a:r>
            <a:endParaRPr lang="fr-BE" dirty="0"/>
          </a:p>
        </p:txBody>
      </p:sp>
      <p:pic>
        <p:nvPicPr>
          <p:cNvPr id="4" name="Espace réservé du contenu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8575" y="3133680"/>
            <a:ext cx="4718050" cy="2163853"/>
          </a:xfrm>
        </p:spPr>
      </p:pic>
      <p:sp>
        <p:nvSpPr>
          <p:cNvPr id="3" name="Espace réservé du contenu 2"/>
          <p:cNvSpPr>
            <a:spLocks noGrp="1"/>
          </p:cNvSpPr>
          <p:nvPr>
            <p:ph sz="half" idx="2"/>
          </p:nvPr>
        </p:nvSpPr>
        <p:spPr/>
        <p:txBody>
          <a:bodyPr/>
          <a:lstStyle/>
          <a:p>
            <a:r>
              <a:rPr lang="fr-BE" dirty="0" smtClean="0"/>
              <a:t>Il est plus sécurisant de combiner les firewalls hardware et software.</a:t>
            </a:r>
          </a:p>
          <a:p>
            <a:r>
              <a:rPr lang="fr-BE" dirty="0" smtClean="0"/>
              <a:t>Un firewall « </a:t>
            </a:r>
            <a:r>
              <a:rPr lang="fr-BE" dirty="0" err="1" smtClean="0"/>
              <a:t>stateful</a:t>
            </a:r>
            <a:r>
              <a:rPr lang="fr-BE" dirty="0" smtClean="0"/>
              <a:t> » est un peu plus lent, mais il fait une vérification plus large en analysant tout les paquets d’une connexion comme une discussion cohérente.</a:t>
            </a:r>
          </a:p>
          <a:p>
            <a:endParaRPr lang="fr-BE" dirty="0"/>
          </a:p>
        </p:txBody>
      </p:sp>
    </p:spTree>
    <p:extLst>
      <p:ext uri="{BB962C8B-B14F-4D97-AF65-F5344CB8AC3E}">
        <p14:creationId xmlns:p14="http://schemas.microsoft.com/office/powerpoint/2010/main" val="171235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BE" dirty="0"/>
              <a:t>La détection par la </a:t>
            </a:r>
            <a:r>
              <a:rPr lang="fr-BE" dirty="0" smtClean="0"/>
              <a:t>signature</a:t>
            </a:r>
            <a:endParaRPr lang="fr-BE" dirty="0"/>
          </a:p>
        </p:txBody>
      </p:sp>
      <p:sp>
        <p:nvSpPr>
          <p:cNvPr id="3" name="Espace réservé du contenu 2"/>
          <p:cNvSpPr>
            <a:spLocks noGrp="1"/>
          </p:cNvSpPr>
          <p:nvPr>
            <p:ph idx="1"/>
            <p:custDataLst>
              <p:tags r:id="rId2"/>
            </p:custDataLst>
          </p:nvPr>
        </p:nvSpPr>
        <p:spPr/>
        <p:txBody>
          <a:bodyPr>
            <a:normAutofit/>
          </a:bodyPr>
          <a:lstStyle/>
          <a:p>
            <a:pPr marL="0" indent="0">
              <a:buNone/>
            </a:pPr>
            <a:r>
              <a:rPr lang="fr-BE" dirty="0"/>
              <a:t>C’est la méthode la plus ancienne. Il faut savoir que chaque Virus a une </a:t>
            </a:r>
            <a:r>
              <a:rPr lang="fr-BE" dirty="0" smtClean="0"/>
              <a:t>signature </a:t>
            </a:r>
            <a:r>
              <a:rPr lang="fr-BE" dirty="0"/>
              <a:t>unique</a:t>
            </a:r>
            <a:r>
              <a:rPr lang="fr-BE" dirty="0" smtClean="0"/>
              <a:t>.</a:t>
            </a:r>
          </a:p>
          <a:p>
            <a:pPr marL="0" indent="0">
              <a:buNone/>
            </a:pPr>
            <a:r>
              <a:rPr lang="fr-BE" dirty="0"/>
              <a:t>Lorsqu’il rencontre un problème, </a:t>
            </a:r>
            <a:r>
              <a:rPr lang="fr-BE" dirty="0" smtClean="0"/>
              <a:t>l’antivirus </a:t>
            </a:r>
            <a:r>
              <a:rPr lang="fr-BE" dirty="0"/>
              <a:t>interroge sa base de données de référence pour savoir à qui il a affaire et prendre les mesures qui s’imposent</a:t>
            </a:r>
            <a:r>
              <a:rPr lang="fr-BE" dirty="0" smtClean="0"/>
              <a:t>.</a:t>
            </a:r>
            <a:endParaRPr lang="fr-BE" dirty="0"/>
          </a:p>
          <a:p>
            <a:pPr marL="0" indent="0">
              <a:buNone/>
            </a:pPr>
            <a:r>
              <a:rPr lang="fr-BE" dirty="0"/>
              <a:t>Votre logiciel de protection doit donc être </a:t>
            </a:r>
            <a:r>
              <a:rPr lang="fr-BE" dirty="0" smtClean="0"/>
              <a:t>mis </a:t>
            </a:r>
            <a:r>
              <a:rPr lang="fr-BE" dirty="0"/>
              <a:t>à jour régulièrement pour être informé des nouvelles menaces qui apparaissent chaque jour </a:t>
            </a:r>
            <a:r>
              <a:rPr lang="fr-BE" dirty="0" smtClean="0"/>
              <a:t>sur </a:t>
            </a:r>
            <a:r>
              <a:rPr lang="fr-BE" dirty="0"/>
              <a:t>Internet et ainsi maintenir son efficacité.</a:t>
            </a:r>
          </a:p>
        </p:txBody>
      </p:sp>
    </p:spTree>
    <p:extLst>
      <p:ext uri="{BB962C8B-B14F-4D97-AF65-F5344CB8AC3E}">
        <p14:creationId xmlns:p14="http://schemas.microsoft.com/office/powerpoint/2010/main" val="3291552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BE" dirty="0"/>
              <a:t>La détection par le </a:t>
            </a:r>
            <a:r>
              <a:rPr lang="fr-BE" dirty="0" smtClean="0"/>
              <a:t>comportement</a:t>
            </a:r>
            <a:endParaRPr lang="fr-BE" dirty="0"/>
          </a:p>
        </p:txBody>
      </p:sp>
      <p:sp>
        <p:nvSpPr>
          <p:cNvPr id="3" name="Espace réservé du contenu 2"/>
          <p:cNvSpPr>
            <a:spLocks noGrp="1"/>
          </p:cNvSpPr>
          <p:nvPr>
            <p:ph idx="1"/>
            <p:custDataLst>
              <p:tags r:id="rId2"/>
            </p:custDataLst>
          </p:nvPr>
        </p:nvSpPr>
        <p:spPr/>
        <p:txBody>
          <a:bodyPr/>
          <a:lstStyle/>
          <a:p>
            <a:pPr marL="0" indent="0">
              <a:buNone/>
            </a:pPr>
            <a:r>
              <a:rPr lang="fr-BE" dirty="0"/>
              <a:t>Cela consiste à intervenir quand un programme a un comportement inhabituel ou non approprié</a:t>
            </a:r>
            <a:r>
              <a:rPr lang="fr-BE" dirty="0" smtClean="0"/>
              <a:t>.</a:t>
            </a:r>
          </a:p>
          <a:p>
            <a:r>
              <a:rPr lang="fr-BE" dirty="0" err="1" smtClean="0"/>
              <a:t>Download</a:t>
            </a:r>
            <a:r>
              <a:rPr lang="fr-BE" dirty="0" smtClean="0"/>
              <a:t> ou </a:t>
            </a:r>
            <a:r>
              <a:rPr lang="fr-BE" dirty="0" err="1" smtClean="0"/>
              <a:t>Upload</a:t>
            </a:r>
            <a:r>
              <a:rPr lang="fr-BE" dirty="0" smtClean="0"/>
              <a:t> silencieux</a:t>
            </a:r>
          </a:p>
          <a:p>
            <a:r>
              <a:rPr lang="fr-BE" dirty="0" smtClean="0"/>
              <a:t>Duplication récursive ou anarchique de fichiers</a:t>
            </a:r>
          </a:p>
          <a:p>
            <a:r>
              <a:rPr lang="fr-BE" dirty="0" smtClean="0"/>
              <a:t>Etc</a:t>
            </a:r>
            <a:r>
              <a:rPr lang="fr-BE" dirty="0"/>
              <a:t>.</a:t>
            </a:r>
          </a:p>
        </p:txBody>
      </p:sp>
    </p:spTree>
    <p:extLst>
      <p:ext uri="{BB962C8B-B14F-4D97-AF65-F5344CB8AC3E}">
        <p14:creationId xmlns:p14="http://schemas.microsoft.com/office/powerpoint/2010/main" val="1077689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BE" dirty="0"/>
              <a:t>La détection par le contrôle de </a:t>
            </a:r>
            <a:r>
              <a:rPr lang="fr-BE" dirty="0" smtClean="0"/>
              <a:t>l’intégrité</a:t>
            </a:r>
            <a:endParaRPr lang="fr-BE" dirty="0"/>
          </a:p>
        </p:txBody>
      </p:sp>
      <p:sp>
        <p:nvSpPr>
          <p:cNvPr id="3" name="Espace réservé du contenu 2"/>
          <p:cNvSpPr>
            <a:spLocks noGrp="1"/>
          </p:cNvSpPr>
          <p:nvPr>
            <p:ph idx="1"/>
            <p:custDataLst>
              <p:tags r:id="rId2"/>
            </p:custDataLst>
          </p:nvPr>
        </p:nvSpPr>
        <p:spPr/>
        <p:txBody>
          <a:bodyPr/>
          <a:lstStyle/>
          <a:p>
            <a:pPr marL="0" indent="0">
              <a:buNone/>
            </a:pPr>
            <a:r>
              <a:rPr lang="fr-BE" dirty="0"/>
              <a:t>Elle consiste à vérifier si les fichiers n’ont pas été modifiés depuis leur installation, s’ils sont bien dans leur version </a:t>
            </a:r>
            <a:r>
              <a:rPr lang="fr-BE" dirty="0" smtClean="0"/>
              <a:t>originale.</a:t>
            </a:r>
          </a:p>
          <a:p>
            <a:pPr marL="0" indent="0">
              <a:buNone/>
            </a:pPr>
            <a:r>
              <a:rPr lang="fr-BE" dirty="0" smtClean="0"/>
              <a:t>La vérification de la </a:t>
            </a:r>
          </a:p>
          <a:p>
            <a:r>
              <a:rPr lang="fr-BE" dirty="0" smtClean="0"/>
              <a:t>date </a:t>
            </a:r>
            <a:r>
              <a:rPr lang="fr-BE" dirty="0"/>
              <a:t>/ </a:t>
            </a:r>
            <a:r>
              <a:rPr lang="fr-BE" dirty="0" smtClean="0"/>
              <a:t>heure </a:t>
            </a:r>
          </a:p>
          <a:p>
            <a:r>
              <a:rPr lang="fr-BE" dirty="0" smtClean="0"/>
              <a:t>taille du fichier</a:t>
            </a:r>
          </a:p>
          <a:p>
            <a:r>
              <a:rPr lang="fr-BE" dirty="0" smtClean="0"/>
              <a:t>Etc.</a:t>
            </a:r>
          </a:p>
          <a:p>
            <a:pPr marL="0" indent="0">
              <a:buNone/>
            </a:pPr>
            <a:endParaRPr lang="fr-BE" dirty="0"/>
          </a:p>
        </p:txBody>
      </p:sp>
    </p:spTree>
    <p:extLst>
      <p:ext uri="{BB962C8B-B14F-4D97-AF65-F5344CB8AC3E}">
        <p14:creationId xmlns:p14="http://schemas.microsoft.com/office/powerpoint/2010/main" val="537491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BE" dirty="0"/>
              <a:t>La détection par l’analyse </a:t>
            </a:r>
            <a:r>
              <a:rPr lang="fr-BE" dirty="0" smtClean="0"/>
              <a:t>heuristique</a:t>
            </a:r>
            <a:endParaRPr lang="fr-BE" dirty="0"/>
          </a:p>
        </p:txBody>
      </p:sp>
      <p:sp>
        <p:nvSpPr>
          <p:cNvPr id="3" name="Espace réservé du contenu 2"/>
          <p:cNvSpPr>
            <a:spLocks noGrp="1"/>
          </p:cNvSpPr>
          <p:nvPr>
            <p:ph idx="1"/>
            <p:custDataLst>
              <p:tags r:id="rId2"/>
            </p:custDataLst>
          </p:nvPr>
        </p:nvSpPr>
        <p:spPr/>
        <p:txBody>
          <a:bodyPr/>
          <a:lstStyle/>
          <a:p>
            <a:pPr marL="0" indent="0">
              <a:buNone/>
            </a:pPr>
            <a:r>
              <a:rPr lang="fr-BE" dirty="0" smtClean="0"/>
              <a:t>C’est la </a:t>
            </a:r>
            <a:r>
              <a:rPr lang="fr-BE" dirty="0"/>
              <a:t>méthode la plus puissante et la plus récente qui est mise en avant par </a:t>
            </a:r>
            <a:r>
              <a:rPr lang="fr-BE" dirty="0" smtClean="0"/>
              <a:t>les </a:t>
            </a:r>
            <a:r>
              <a:rPr lang="fr-BE" dirty="0"/>
              <a:t>meilleurs antivirus</a:t>
            </a:r>
            <a:r>
              <a:rPr lang="fr-BE" dirty="0" smtClean="0"/>
              <a:t>.</a:t>
            </a:r>
          </a:p>
          <a:p>
            <a:pPr marL="0" indent="0">
              <a:buNone/>
            </a:pPr>
            <a:r>
              <a:rPr lang="fr-BE" dirty="0"/>
              <a:t>Elle permet de détecter des virus </a:t>
            </a:r>
            <a:r>
              <a:rPr lang="fr-BE" dirty="0" smtClean="0"/>
              <a:t>inconnus !</a:t>
            </a:r>
          </a:p>
          <a:p>
            <a:pPr marL="0" indent="0">
              <a:buNone/>
            </a:pPr>
            <a:r>
              <a:rPr lang="fr-BE" dirty="0"/>
              <a:t>Elle simule l’exécution d’un </a:t>
            </a:r>
            <a:r>
              <a:rPr lang="fr-BE" dirty="0" smtClean="0"/>
              <a:t>programme dans une </a:t>
            </a:r>
            <a:r>
              <a:rPr lang="fr-BE" dirty="0" err="1" smtClean="0"/>
              <a:t>sandbox</a:t>
            </a:r>
            <a:r>
              <a:rPr lang="fr-BE" dirty="0" smtClean="0"/>
              <a:t> pour éviter tout risque de contamination du système hôte.</a:t>
            </a:r>
          </a:p>
        </p:txBody>
      </p:sp>
    </p:spTree>
    <p:extLst>
      <p:ext uri="{BB962C8B-B14F-4D97-AF65-F5344CB8AC3E}">
        <p14:creationId xmlns:p14="http://schemas.microsoft.com/office/powerpoint/2010/main" val="432945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custDataLst>
              <p:tags r:id="rId1"/>
            </p:custDataLst>
            <p:extLst>
              <p:ext uri="{D42A27DB-BD31-4B8C-83A1-F6EECF244321}">
                <p14:modId xmlns:p14="http://schemas.microsoft.com/office/powerpoint/2010/main" val="2065204694"/>
              </p:ext>
            </p:extLst>
          </p:nvPr>
        </p:nvGraphicFramePr>
        <p:xfrm>
          <a:off x="1295402" y="2507276"/>
          <a:ext cx="9601195" cy="3580485"/>
        </p:xfrm>
        <a:graphic>
          <a:graphicData uri="http://schemas.openxmlformats.org/drawingml/2006/table">
            <a:tbl>
              <a:tblPr firstRow="1" bandRow="1">
                <a:tableStyleId>{00A15C55-8517-42AA-B614-E9B94910E393}</a:tableStyleId>
              </a:tblPr>
              <a:tblGrid>
                <a:gridCol w="2796721"/>
                <a:gridCol w="3402237"/>
                <a:gridCol w="3402237"/>
              </a:tblGrid>
              <a:tr h="716097">
                <a:tc>
                  <a:txBody>
                    <a:bodyPr/>
                    <a:lstStyle/>
                    <a:p>
                      <a:pPr algn="ctr"/>
                      <a:r>
                        <a:rPr lang="fr-BE" sz="2400" dirty="0" smtClean="0"/>
                        <a:t>Méthodes</a:t>
                      </a:r>
                      <a:endParaRPr lang="fr-BE" sz="2400" dirty="0"/>
                    </a:p>
                  </a:txBody>
                  <a:tcPr anchor="ctr"/>
                </a:tc>
                <a:tc>
                  <a:txBody>
                    <a:bodyPr/>
                    <a:lstStyle/>
                    <a:p>
                      <a:pPr algn="ctr"/>
                      <a:r>
                        <a:rPr lang="fr-BE" sz="2400" dirty="0" smtClean="0"/>
                        <a:t>Avantages</a:t>
                      </a:r>
                      <a:endParaRPr lang="fr-BE" sz="2400" dirty="0"/>
                    </a:p>
                  </a:txBody>
                  <a:tcPr anchor="ctr"/>
                </a:tc>
                <a:tc>
                  <a:txBody>
                    <a:bodyPr/>
                    <a:lstStyle/>
                    <a:p>
                      <a:pPr algn="ctr"/>
                      <a:r>
                        <a:rPr lang="fr-BE" sz="2400" dirty="0" smtClean="0"/>
                        <a:t>Inconvénients </a:t>
                      </a:r>
                      <a:endParaRPr lang="fr-BE" sz="2400" dirty="0"/>
                    </a:p>
                  </a:txBody>
                  <a:tcPr anchor="ctr"/>
                </a:tc>
              </a:tr>
              <a:tr h="716097">
                <a:tc>
                  <a:txBody>
                    <a:bodyPr/>
                    <a:lstStyle/>
                    <a:p>
                      <a:r>
                        <a:rPr lang="fr-BE" sz="2400" dirty="0" smtClean="0"/>
                        <a:t>Signature</a:t>
                      </a:r>
                      <a:endParaRPr lang="fr-BE" sz="2400" dirty="0"/>
                    </a:p>
                  </a:txBody>
                  <a:tcPr/>
                </a:tc>
                <a:tc>
                  <a:txBody>
                    <a:bodyPr/>
                    <a:lstStyle/>
                    <a:p>
                      <a:pPr marL="285750" indent="-285750">
                        <a:buFont typeface="Arial" panose="020B0604020202020204" pitchFamily="34" charset="0"/>
                        <a:buChar char="•"/>
                      </a:pPr>
                      <a:r>
                        <a:rPr lang="fr-BE" dirty="0" smtClean="0"/>
                        <a:t>Rapide</a:t>
                      </a:r>
                    </a:p>
                    <a:p>
                      <a:pPr marL="285750" indent="-285750">
                        <a:buFont typeface="Arial" panose="020B0604020202020204" pitchFamily="34" charset="0"/>
                        <a:buChar char="•"/>
                      </a:pPr>
                      <a:r>
                        <a:rPr lang="fr-BE" dirty="0" smtClean="0"/>
                        <a:t>Pas ou peu de faux</a:t>
                      </a:r>
                      <a:r>
                        <a:rPr lang="fr-BE" baseline="0" dirty="0" smtClean="0"/>
                        <a:t> positifs</a:t>
                      </a:r>
                      <a:endParaRPr lang="fr-BE" dirty="0"/>
                    </a:p>
                  </a:txBody>
                  <a:tcPr/>
                </a:tc>
                <a:tc>
                  <a:txBody>
                    <a:bodyPr/>
                    <a:lstStyle/>
                    <a:p>
                      <a:pPr marL="285750" indent="-285750">
                        <a:buFont typeface="Arial" panose="020B0604020202020204" pitchFamily="34" charset="0"/>
                        <a:buChar char="•"/>
                      </a:pPr>
                      <a:r>
                        <a:rPr lang="fr-BE" dirty="0" smtClean="0"/>
                        <a:t>Ne détecte</a:t>
                      </a:r>
                      <a:r>
                        <a:rPr lang="fr-BE" baseline="0" dirty="0" smtClean="0"/>
                        <a:t> pas les polymorphes</a:t>
                      </a:r>
                    </a:p>
                    <a:p>
                      <a:pPr marL="285750" indent="-285750">
                        <a:buFont typeface="Arial" panose="020B0604020202020204" pitchFamily="34" charset="0"/>
                        <a:buChar char="•"/>
                      </a:pPr>
                      <a:r>
                        <a:rPr lang="fr-BE" baseline="0" dirty="0" smtClean="0"/>
                        <a:t>Besoin de mises à jour régulières</a:t>
                      </a:r>
                      <a:endParaRPr lang="fr-BE" dirty="0"/>
                    </a:p>
                  </a:txBody>
                  <a:tcPr/>
                </a:tc>
              </a:tr>
              <a:tr h="716097">
                <a:tc>
                  <a:txBody>
                    <a:bodyPr/>
                    <a:lstStyle/>
                    <a:p>
                      <a:r>
                        <a:rPr lang="fr-BE" sz="2400" dirty="0" smtClean="0"/>
                        <a:t>Comportement</a:t>
                      </a:r>
                      <a:endParaRPr lang="fr-BE" sz="2400" dirty="0"/>
                    </a:p>
                  </a:txBody>
                  <a:tcPr/>
                </a:tc>
                <a:tc>
                  <a:txBody>
                    <a:bodyPr/>
                    <a:lstStyle/>
                    <a:p>
                      <a:pPr marL="285750" indent="-285750">
                        <a:buFont typeface="Arial" panose="020B0604020202020204" pitchFamily="34" charset="0"/>
                        <a:buChar char="•"/>
                      </a:pPr>
                      <a:r>
                        <a:rPr lang="fr-BE" dirty="0" smtClean="0"/>
                        <a:t>Détecte de </a:t>
                      </a:r>
                      <a:r>
                        <a:rPr lang="fr-BE" dirty="0" smtClean="0"/>
                        <a:t>nouveaux </a:t>
                      </a:r>
                      <a:r>
                        <a:rPr lang="fr-BE" dirty="0" smtClean="0"/>
                        <a:t>virus</a:t>
                      </a:r>
                      <a:endParaRPr lang="fr-BE" dirty="0"/>
                    </a:p>
                  </a:txBody>
                  <a:tcPr/>
                </a:tc>
                <a:tc>
                  <a:txBody>
                    <a:bodyPr/>
                    <a:lstStyle/>
                    <a:p>
                      <a:pPr marL="285750" indent="-285750">
                        <a:buFont typeface="Arial" panose="020B0604020202020204" pitchFamily="34" charset="0"/>
                        <a:buChar char="•"/>
                      </a:pPr>
                      <a:r>
                        <a:rPr lang="fr-BE" dirty="0" smtClean="0"/>
                        <a:t>Environnement non sécurisé</a:t>
                      </a:r>
                    </a:p>
                    <a:p>
                      <a:pPr marL="285750" indent="-285750">
                        <a:buFont typeface="Arial" panose="020B0604020202020204" pitchFamily="34" charset="0"/>
                        <a:buChar char="•"/>
                      </a:pPr>
                      <a:r>
                        <a:rPr lang="fr-BE" dirty="0" smtClean="0"/>
                        <a:t>Faux</a:t>
                      </a:r>
                      <a:r>
                        <a:rPr lang="fr-BE" baseline="0" dirty="0" smtClean="0"/>
                        <a:t> </a:t>
                      </a:r>
                      <a:r>
                        <a:rPr lang="fr-BE" baseline="0" dirty="0" smtClean="0"/>
                        <a:t>positifs</a:t>
                      </a:r>
                      <a:endParaRPr lang="fr-BE" dirty="0"/>
                    </a:p>
                  </a:txBody>
                  <a:tcPr/>
                </a:tc>
              </a:tr>
              <a:tr h="716097">
                <a:tc>
                  <a:txBody>
                    <a:bodyPr/>
                    <a:lstStyle/>
                    <a:p>
                      <a:r>
                        <a:rPr lang="fr-BE" sz="2400" dirty="0" smtClean="0"/>
                        <a:t>Intégrité</a:t>
                      </a:r>
                      <a:endParaRPr lang="fr-BE" sz="2400" dirty="0"/>
                    </a:p>
                  </a:txBody>
                  <a:tcPr/>
                </a:tc>
                <a:tc>
                  <a:txBody>
                    <a:bodyPr/>
                    <a:lstStyle/>
                    <a:p>
                      <a:pPr marL="285750" indent="-285750">
                        <a:buFont typeface="Arial" panose="020B0604020202020204" pitchFamily="34" charset="0"/>
                        <a:buChar char="•"/>
                      </a:pPr>
                      <a:r>
                        <a:rPr lang="fr-BE" dirty="0" smtClean="0"/>
                        <a:t>Facile et rapide</a:t>
                      </a:r>
                      <a:endParaRPr lang="fr-BE" dirty="0"/>
                    </a:p>
                  </a:txBody>
                  <a:tcPr/>
                </a:tc>
                <a:tc>
                  <a:txBody>
                    <a:bodyPr/>
                    <a:lstStyle/>
                    <a:p>
                      <a:pPr marL="285750" indent="-285750">
                        <a:buFont typeface="Arial" panose="020B0604020202020204" pitchFamily="34" charset="0"/>
                        <a:buChar char="•"/>
                      </a:pPr>
                      <a:r>
                        <a:rPr lang="fr-BE" dirty="0" smtClean="0"/>
                        <a:t>Les virus récents ne modifient plus ou restaurent ces infos</a:t>
                      </a:r>
                      <a:endParaRPr lang="fr-BE" dirty="0"/>
                    </a:p>
                  </a:txBody>
                  <a:tcPr/>
                </a:tc>
              </a:tr>
              <a:tr h="716097">
                <a:tc>
                  <a:txBody>
                    <a:bodyPr/>
                    <a:lstStyle/>
                    <a:p>
                      <a:r>
                        <a:rPr lang="fr-BE" sz="2400" dirty="0" smtClean="0"/>
                        <a:t>Analyse Heuristique</a:t>
                      </a:r>
                      <a:endParaRPr lang="fr-BE" sz="2400"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Détecte de </a:t>
                      </a:r>
                      <a:r>
                        <a:rPr lang="fr-BE" dirty="0" smtClean="0"/>
                        <a:t>nouveaux </a:t>
                      </a:r>
                      <a:r>
                        <a:rPr lang="fr-BE" dirty="0" smtClean="0"/>
                        <a:t>virus</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Environnement de test sécurisé</a:t>
                      </a:r>
                      <a:endParaRPr lang="fr-BE" dirty="0"/>
                    </a:p>
                  </a:txBody>
                  <a:tcPr/>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BE" dirty="0" smtClean="0"/>
                        <a:t>Faux</a:t>
                      </a:r>
                      <a:r>
                        <a:rPr lang="fr-BE" baseline="0" dirty="0" smtClean="0"/>
                        <a:t> </a:t>
                      </a:r>
                      <a:r>
                        <a:rPr lang="fr-BE" baseline="0" dirty="0" smtClean="0"/>
                        <a:t>positifs</a:t>
                      </a:r>
                      <a:endParaRPr lang="fr-BE" dirty="0" smtClean="0"/>
                    </a:p>
                    <a:p>
                      <a:endParaRPr lang="fr-BE" dirty="0"/>
                    </a:p>
                  </a:txBody>
                  <a:tcPr/>
                </a:tc>
              </a:tr>
            </a:tbl>
          </a:graphicData>
        </a:graphic>
      </p:graphicFrame>
      <p:sp>
        <p:nvSpPr>
          <p:cNvPr id="3" name="Titre 2"/>
          <p:cNvSpPr>
            <a:spLocks noGrp="1"/>
          </p:cNvSpPr>
          <p:nvPr>
            <p:ph type="title"/>
            <p:custDataLst>
              <p:tags r:id="rId2"/>
            </p:custDataLst>
          </p:nvPr>
        </p:nvSpPr>
        <p:spPr/>
        <p:txBody>
          <a:bodyPr/>
          <a:lstStyle/>
          <a:p>
            <a:r>
              <a:rPr lang="fr-BE" dirty="0" smtClean="0"/>
              <a:t>Avantages et </a:t>
            </a:r>
            <a:r>
              <a:rPr lang="fr-BE" dirty="0" smtClean="0"/>
              <a:t>inconvénients </a:t>
            </a:r>
            <a:r>
              <a:rPr lang="fr-BE" dirty="0" smtClean="0"/>
              <a:t>des méthodes</a:t>
            </a:r>
            <a:endParaRPr lang="fr-BE" dirty="0"/>
          </a:p>
        </p:txBody>
      </p:sp>
      <p:sp>
        <p:nvSpPr>
          <p:cNvPr id="4" name="ZoneTexte 3"/>
          <p:cNvSpPr txBox="1"/>
          <p:nvPr>
            <p:custDataLst>
              <p:tags r:id="rId3"/>
            </p:custDataLst>
          </p:nvPr>
        </p:nvSpPr>
        <p:spPr>
          <a:xfrm>
            <a:off x="0" y="0"/>
            <a:ext cx="3810000" cy="1270000"/>
          </a:xfrm>
          <a:prstGeom prst="rect">
            <a:avLst/>
          </a:prstGeom>
          <a:noFill/>
        </p:spPr>
        <p:txBody>
          <a:bodyPr vert="horz" rtlCol="0">
            <a:spAutoFit/>
          </a:bodyPr>
          <a:lstStyle/>
          <a:p>
            <a:endParaRPr lang="fr-BE"/>
          </a:p>
        </p:txBody>
      </p:sp>
      <p:sp>
        <p:nvSpPr>
          <p:cNvPr id="5" name="ZoneTexte 4"/>
          <p:cNvSpPr txBox="1"/>
          <p:nvPr>
            <p:custDataLst>
              <p:tags r:id="rId4"/>
            </p:custDataLst>
          </p:nvPr>
        </p:nvSpPr>
        <p:spPr>
          <a:xfrm>
            <a:off x="0" y="0"/>
            <a:ext cx="3810000" cy="1270000"/>
          </a:xfrm>
          <a:prstGeom prst="rect">
            <a:avLst/>
          </a:prstGeom>
          <a:noFill/>
        </p:spPr>
        <p:txBody>
          <a:bodyPr vert="horz" rtlCol="0">
            <a:spAutoFit/>
          </a:bodyPr>
          <a:lstStyle/>
          <a:p>
            <a:endParaRPr lang="fr-BE"/>
          </a:p>
        </p:txBody>
      </p:sp>
      <p:sp>
        <p:nvSpPr>
          <p:cNvPr id="6" name="ZoneTexte 5"/>
          <p:cNvSpPr txBox="1"/>
          <p:nvPr>
            <p:custDataLst>
              <p:tags r:id="rId5"/>
            </p:custDataLst>
          </p:nvPr>
        </p:nvSpPr>
        <p:spPr>
          <a:xfrm>
            <a:off x="0" y="0"/>
            <a:ext cx="3810000" cy="1270000"/>
          </a:xfrm>
          <a:prstGeom prst="rect">
            <a:avLst/>
          </a:prstGeom>
          <a:noFill/>
        </p:spPr>
        <p:txBody>
          <a:bodyPr vert="horz" rtlCol="0">
            <a:spAutoFit/>
          </a:bodyPr>
          <a:lstStyle/>
          <a:p>
            <a:endParaRPr lang="fr-BE"/>
          </a:p>
        </p:txBody>
      </p:sp>
    </p:spTree>
    <p:extLst>
      <p:ext uri="{BB962C8B-B14F-4D97-AF65-F5344CB8AC3E}">
        <p14:creationId xmlns:p14="http://schemas.microsoft.com/office/powerpoint/2010/main" val="642832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BE" dirty="0" smtClean="0"/>
              <a:t>Neutraliser et éliminer les virus</a:t>
            </a:r>
            <a:endParaRPr lang="fr-BE" dirty="0"/>
          </a:p>
        </p:txBody>
      </p:sp>
      <p:sp>
        <p:nvSpPr>
          <p:cNvPr id="3" name="Espace réservé du contenu 2"/>
          <p:cNvSpPr>
            <a:spLocks noGrp="1"/>
          </p:cNvSpPr>
          <p:nvPr>
            <p:ph idx="1"/>
            <p:custDataLst>
              <p:tags r:id="rId2"/>
            </p:custDataLst>
          </p:nvPr>
        </p:nvSpPr>
        <p:spPr/>
        <p:txBody>
          <a:bodyPr/>
          <a:lstStyle/>
          <a:p>
            <a:pPr marL="0" indent="0">
              <a:buNone/>
            </a:pPr>
            <a:r>
              <a:rPr lang="fr-BE" dirty="0" smtClean="0"/>
              <a:t>Les virus découverts sont soit :</a:t>
            </a:r>
          </a:p>
          <a:p>
            <a:r>
              <a:rPr lang="fr-BE" dirty="0" smtClean="0"/>
              <a:t>détruits </a:t>
            </a:r>
            <a:r>
              <a:rPr lang="fr-BE" dirty="0" smtClean="0"/>
              <a:t>(non </a:t>
            </a:r>
            <a:r>
              <a:rPr lang="fr-BE" dirty="0" smtClean="0"/>
              <a:t>récupérables)</a:t>
            </a:r>
            <a:endParaRPr lang="fr-BE" dirty="0" smtClean="0"/>
          </a:p>
          <a:p>
            <a:r>
              <a:rPr lang="fr-BE" dirty="0" smtClean="0"/>
              <a:t>mis en zone de quarantaine (</a:t>
            </a:r>
            <a:r>
              <a:rPr lang="fr-BE" dirty="0" smtClean="0"/>
              <a:t>récupérables)</a:t>
            </a:r>
            <a:endParaRPr lang="fr-BE" dirty="0" smtClean="0"/>
          </a:p>
          <a:p>
            <a:endParaRPr lang="fr-BE" dirty="0"/>
          </a:p>
          <a:p>
            <a:pPr marL="0" indent="0">
              <a:buNone/>
            </a:pPr>
            <a:r>
              <a:rPr lang="fr-BE" dirty="0" smtClean="0"/>
              <a:t>Les virus qui ne sont pas répertoriés sont également envoyés au créateur de votre antivirus.</a:t>
            </a:r>
          </a:p>
          <a:p>
            <a:endParaRPr lang="fr-BE" dirty="0" smtClean="0"/>
          </a:p>
          <a:p>
            <a:endParaRPr lang="fr-BE" dirty="0"/>
          </a:p>
        </p:txBody>
      </p:sp>
    </p:spTree>
    <p:extLst>
      <p:ext uri="{BB962C8B-B14F-4D97-AF65-F5344CB8AC3E}">
        <p14:creationId xmlns:p14="http://schemas.microsoft.com/office/powerpoint/2010/main" val="27138828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1593</TotalTime>
  <Words>1304</Words>
  <Application>Microsoft Office PowerPoint</Application>
  <PresentationFormat>Grand écran</PresentationFormat>
  <Paragraphs>180</Paragraphs>
  <Slides>38</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38</vt:i4>
      </vt:variant>
    </vt:vector>
  </HeadingPairs>
  <TitlesOfParts>
    <vt:vector size="41" baseType="lpstr">
      <vt:lpstr>Arial</vt:lpstr>
      <vt:lpstr>Garamond</vt:lpstr>
      <vt:lpstr>Organique</vt:lpstr>
      <vt:lpstr>Les antivirus</vt:lpstr>
      <vt:lpstr>Définition</vt:lpstr>
      <vt:lpstr>Les méthodes d’identification</vt:lpstr>
      <vt:lpstr>La détection par la signature</vt:lpstr>
      <vt:lpstr>La détection par le comportement</vt:lpstr>
      <vt:lpstr>La détection par le contrôle de l’intégrité</vt:lpstr>
      <vt:lpstr>La détection par l’analyse heuristique</vt:lpstr>
      <vt:lpstr>Avantages et inconvénients des méthodes</vt:lpstr>
      <vt:lpstr>Neutraliser et éliminer les virus</vt:lpstr>
      <vt:lpstr>Conclusion</vt:lpstr>
      <vt:lpstr>La virtualisation</vt:lpstr>
      <vt:lpstr>Définition</vt:lpstr>
      <vt:lpstr>Utilisation personnelle</vt:lpstr>
      <vt:lpstr>Utilisation professionnelle</vt:lpstr>
      <vt:lpstr>Hyperviseur</vt:lpstr>
      <vt:lpstr>Hyperviseur de type 1</vt:lpstr>
      <vt:lpstr>Hyperviseur de type 2</vt:lpstr>
      <vt:lpstr>Les avantages et inconvénients</vt:lpstr>
      <vt:lpstr>Conclusion</vt:lpstr>
      <vt:lpstr>Le partitionnement</vt:lpstr>
      <vt:lpstr>Définition</vt:lpstr>
      <vt:lpstr>Les architectures de partitionnement</vt:lpstr>
      <vt:lpstr>Comparatif MBR et GPT</vt:lpstr>
      <vt:lpstr>Le cryptage</vt:lpstr>
      <vt:lpstr>Définition</vt:lpstr>
      <vt:lpstr>Chiffrement symétrique</vt:lpstr>
      <vt:lpstr>Chiffrement asymétrique</vt:lpstr>
      <vt:lpstr>Chiffrement asymétrique (2)</vt:lpstr>
      <vt:lpstr>Comparaison</vt:lpstr>
      <vt:lpstr>Exemple d’authenticité avec le  chiffrement asymétrique </vt:lpstr>
      <vt:lpstr>Conclusion</vt:lpstr>
      <vt:lpstr>Les firewalls</vt:lpstr>
      <vt:lpstr>Définition</vt:lpstr>
      <vt:lpstr>Firewall matériel</vt:lpstr>
      <vt:lpstr>Firewall logiciel</vt:lpstr>
      <vt:lpstr>Les états</vt:lpstr>
      <vt:lpstr>Type de firewall (stateless vs stateful)</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DragondortA</dc:creator>
  <cp:lastModifiedBy>admin  PF</cp:lastModifiedBy>
  <cp:revision>51</cp:revision>
  <dcterms:created xsi:type="dcterms:W3CDTF">2015-05-13T21:38:03Z</dcterms:created>
  <dcterms:modified xsi:type="dcterms:W3CDTF">2015-05-15T10:33:30Z</dcterms:modified>
</cp:coreProperties>
</file>