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7" r:id="rId7"/>
    <p:sldId id="263" r:id="rId8"/>
    <p:sldId id="265" r:id="rId9"/>
    <p:sldId id="264" r:id="rId10"/>
    <p:sldId id="257" r:id="rId11"/>
    <p:sldId id="258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99C5-AA60-4852-A3E8-6F88BCB08441}" type="datetimeFigureOut">
              <a:rPr lang="fr-BE" smtClean="0"/>
              <a:t>30/04/2015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E9614-C62E-4CE3-8988-C62BC8FC01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27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9614-C62E-4CE3-8988-C62BC8FC011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54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679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2057836"/>
            <a:ext cx="8825658" cy="10588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1" y="3821670"/>
            <a:ext cx="8825658" cy="1445296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61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2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14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4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2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55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83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84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2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63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64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68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9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50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1920" y="121921"/>
            <a:ext cx="11963400" cy="1356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349137" y="446619"/>
            <a:ext cx="9508966" cy="70696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5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358" y="1888068"/>
            <a:ext cx="11317701" cy="41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358" y="6391837"/>
            <a:ext cx="170447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983" y="639183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8520" y="6217919"/>
            <a:ext cx="827539" cy="4787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1" i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fld id="{3755D34F-09D8-4107-BC5B-089884929242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4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2"/>
          </a:solidFill>
          <a:effectLst>
            <a:glow rad="139700">
              <a:schemeClr val="tx2">
                <a:lumMod val="50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Narkisim" panose="020E0502050101010101" pitchFamily="34" charset="-79"/>
          <a:ea typeface="+mj-ea"/>
          <a:cs typeface="Narkisim" panose="020E0502050101010101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b="0" i="0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80000"/>
        <a:buFont typeface="Wingdings 3" charset="2"/>
        <a:buChar char=""/>
        <a:defRPr sz="3600" b="0" i="0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70C0"/>
        </a:buClr>
        <a:buSzPct val="80000"/>
        <a:buFont typeface="Wingdings 3" charset="2"/>
        <a:buChar char=""/>
        <a:defRPr sz="3600" b="0" i="0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83171" y="2099734"/>
            <a:ext cx="8825658" cy="1626106"/>
          </a:xfrm>
        </p:spPr>
        <p:txBody>
          <a:bodyPr anchor="ctr"/>
          <a:lstStyle/>
          <a:p>
            <a:r>
              <a:rPr lang="fr-BE" sz="6000" dirty="0" smtClean="0"/>
              <a:t>Les Clients Courriels</a:t>
            </a:r>
            <a:endParaRPr lang="fr-BE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83171" y="4059640"/>
            <a:ext cx="8825658" cy="1333500"/>
          </a:xfrm>
          <a:effectLst>
            <a:outerShdw blurRad="533400" dist="50800" dir="5400000" sx="49000" sy="49000" algn="ctr" rotWithShape="0">
              <a:srgbClr val="000000">
                <a:alpha val="85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BE" sz="6000" cap="none" dirty="0" smtClean="0"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Anny </a:t>
            </a:r>
            <a:r>
              <a:rPr lang="fr-BE" sz="6000" cap="none" dirty="0" err="1" smtClean="0"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Trieu</a:t>
            </a:r>
            <a:endParaRPr lang="fr-BE" sz="6000" cap="none" dirty="0">
              <a:effectLst>
                <a:glow rad="139700">
                  <a:schemeClr val="tx2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70" y="2142953"/>
            <a:ext cx="1383117" cy="1482689"/>
          </a:xfrm>
          <a:prstGeom prst="rect">
            <a:avLst/>
          </a:prstGeom>
          <a:ln>
            <a:noFill/>
          </a:ln>
          <a:effectLst>
            <a:outerShdw blurRad="571500" algn="tl" rotWithShape="0">
              <a:srgbClr val="000000">
                <a:alpha val="8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7" y="2071953"/>
            <a:ext cx="1624688" cy="1624688"/>
          </a:xfrm>
          <a:prstGeom prst="rect">
            <a:avLst/>
          </a:prstGeom>
          <a:ln>
            <a:noFill/>
          </a:ln>
          <a:effectLst>
            <a:outerShdw blurRad="7747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4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Comparaison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964413"/>
              </p:ext>
            </p:extLst>
          </p:nvPr>
        </p:nvGraphicFramePr>
        <p:xfrm>
          <a:off x="636036" y="1798828"/>
          <a:ext cx="10919929" cy="41242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53303"/>
                <a:gridCol w="787860"/>
                <a:gridCol w="887621"/>
                <a:gridCol w="1065145"/>
                <a:gridCol w="1642688"/>
                <a:gridCol w="1095828"/>
                <a:gridCol w="1276963"/>
                <a:gridCol w="1003610"/>
                <a:gridCol w="1006911"/>
              </a:tblGrid>
              <a:tr h="899767"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Win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Mac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Linux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Prix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IMAP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>
                          <a:latin typeface="Cambria" panose="02040503050406030204" pitchFamily="18" charset="0"/>
                        </a:rPr>
                        <a:t>Confid</a:t>
                      </a:r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.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Flux RSS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News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17905">
                <a:tc>
                  <a:txBody>
                    <a:bodyPr/>
                    <a:lstStyle/>
                    <a:p>
                      <a:r>
                        <a:rPr lang="fr-BE" sz="2400" b="1" dirty="0" smtClean="0">
                          <a:latin typeface="Cambria" panose="02040503050406030204" pitchFamily="18" charset="0"/>
                        </a:rPr>
                        <a:t>Thunderbird</a:t>
                      </a:r>
                      <a:endParaRPr lang="fr-BE" sz="2400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Gratuit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017905">
                <a:tc>
                  <a:txBody>
                    <a:bodyPr/>
                    <a:lstStyle/>
                    <a:p>
                      <a:r>
                        <a:rPr lang="fr-BE" sz="2400" b="1" dirty="0" smtClean="0">
                          <a:latin typeface="Cambria" panose="02040503050406030204" pitchFamily="18" charset="0"/>
                        </a:rPr>
                        <a:t>Outlook</a:t>
                      </a:r>
                      <a:endParaRPr lang="fr-BE" sz="2400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Payant</a:t>
                      </a:r>
                    </a:p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(Pack Office)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1017905">
                <a:tc>
                  <a:txBody>
                    <a:bodyPr/>
                    <a:lstStyle/>
                    <a:p>
                      <a:r>
                        <a:rPr lang="fr-BE" sz="2400" b="1" dirty="0" smtClean="0">
                          <a:latin typeface="Cambria" panose="02040503050406030204" pitchFamily="18" charset="0"/>
                        </a:rPr>
                        <a:t>Windows Live Mail</a:t>
                      </a:r>
                      <a:endParaRPr lang="fr-BE" sz="2400" b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Gratuit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>
                          <a:latin typeface="Cambria" panose="02040503050406030204" pitchFamily="18" charset="0"/>
                        </a:rPr>
                        <a:t>X</a:t>
                      </a:r>
                      <a:endParaRPr lang="fr-BE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10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" y="4063999"/>
            <a:ext cx="455314" cy="43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" y="5192136"/>
            <a:ext cx="455314" cy="43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" y="3000276"/>
            <a:ext cx="455314" cy="4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31453"/>
              </p:ext>
            </p:extLst>
          </p:nvPr>
        </p:nvGraphicFramePr>
        <p:xfrm>
          <a:off x="528358" y="2036572"/>
          <a:ext cx="11262360" cy="36753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631180"/>
                <a:gridCol w="5631180"/>
              </a:tblGrid>
              <a:tr h="918845"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>
                          <a:latin typeface="Georgia" panose="02040502050405020303" pitchFamily="18" charset="0"/>
                        </a:rPr>
                        <a:t>Usage</a:t>
                      </a:r>
                      <a:endParaRPr lang="fr-BE" sz="3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>
                          <a:latin typeface="Georgia" panose="02040502050405020303" pitchFamily="18" charset="0"/>
                        </a:rPr>
                        <a:t>Client</a:t>
                      </a:r>
                      <a:r>
                        <a:rPr lang="fr-BE" sz="3200" baseline="0" dirty="0" smtClean="0">
                          <a:latin typeface="Georgia" panose="02040502050405020303" pitchFamily="18" charset="0"/>
                        </a:rPr>
                        <a:t> courriel</a:t>
                      </a:r>
                      <a:endParaRPr lang="fr-BE" sz="32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918845"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	Normal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Windows Live Mail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918845"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	Averti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Thunderbird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918845"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	Professionnel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latin typeface="Georgia" panose="02040502050405020303" pitchFamily="18" charset="0"/>
                        </a:rPr>
                        <a:t>Outlook</a:t>
                      </a:r>
                      <a:endParaRPr lang="fr-BE" sz="24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11</a:t>
            </a:fld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32" y="4962486"/>
            <a:ext cx="868680" cy="7230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32" y="2946203"/>
            <a:ext cx="868680" cy="83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21" y="3930511"/>
            <a:ext cx="799501" cy="7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de votre attention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358" y="3016577"/>
            <a:ext cx="11317701" cy="30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tx2">
                      <a:lumMod val="50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fr-BE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Print" panose="02000600000000000000" pitchFamily="2" charset="0"/>
              </a:rPr>
              <a:t>Des questions ?</a:t>
            </a:r>
            <a:endParaRPr lang="fr-BE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12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00" y="2606529"/>
            <a:ext cx="1624688" cy="1624688"/>
          </a:xfrm>
          <a:prstGeom prst="rect">
            <a:avLst/>
          </a:prstGeom>
          <a:ln>
            <a:noFill/>
          </a:ln>
          <a:effectLst>
            <a:outerShdw blurRad="7747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86" y="2748528"/>
            <a:ext cx="1383117" cy="1482689"/>
          </a:xfrm>
          <a:prstGeom prst="rect">
            <a:avLst/>
          </a:prstGeom>
          <a:ln>
            <a:noFill/>
          </a:ln>
          <a:effectLst>
            <a:outerShdw blurRad="571500" algn="tl" rotWithShape="0">
              <a:srgbClr val="000000">
                <a:alpha val="8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1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Logiciel qui lit et envoie des e-mails</a:t>
            </a:r>
          </a:p>
          <a:p>
            <a:r>
              <a:rPr lang="fr-BE" dirty="0" smtClean="0"/>
              <a:t> Rassembler plusieurs adresses mails</a:t>
            </a:r>
          </a:p>
          <a:p>
            <a:r>
              <a:rPr lang="fr-BE" dirty="0"/>
              <a:t> </a:t>
            </a:r>
            <a:r>
              <a:rPr lang="fr-BE" dirty="0" smtClean="0"/>
              <a:t>Demandeur en ressources</a:t>
            </a:r>
            <a:endParaRPr lang="fr-BE" sz="3200" dirty="0" smtClean="0"/>
          </a:p>
          <a:p>
            <a:r>
              <a:rPr lang="fr-BE" dirty="0" smtClean="0"/>
              <a:t> « Logiciel de messagerie », « client e-mail », </a:t>
            </a:r>
            <a:br>
              <a:rPr lang="fr-BE" dirty="0" smtClean="0"/>
            </a:br>
            <a:r>
              <a:rPr lang="fr-BE" dirty="0" smtClean="0"/>
              <a:t> « Mail User Agent (MUA) »</a:t>
            </a:r>
          </a:p>
          <a:p>
            <a:pPr lvl="1"/>
            <a:r>
              <a:rPr lang="fr-BE" dirty="0" smtClean="0"/>
              <a:t> 	=/= Webmail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2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412476" y="3274412"/>
            <a:ext cx="4493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(22 500 </a:t>
            </a:r>
            <a:r>
              <a:rPr lang="fr-BE" sz="32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msg</a:t>
            </a:r>
            <a:r>
              <a:rPr lang="fr-BE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= 750 Mo)</a:t>
            </a:r>
          </a:p>
        </p:txBody>
      </p:sp>
    </p:spTree>
    <p:extLst>
      <p:ext uri="{BB962C8B-B14F-4D97-AF65-F5344CB8AC3E}">
        <p14:creationId xmlns:p14="http://schemas.microsoft.com/office/powerpoint/2010/main" val="32464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Réception du courrier : </a:t>
            </a:r>
          </a:p>
          <a:p>
            <a:pPr lvl="1"/>
            <a:r>
              <a:rPr lang="fr-BE" sz="3600" dirty="0" smtClean="0"/>
              <a:t> 1</a:t>
            </a:r>
            <a:r>
              <a:rPr lang="fr-BE" sz="3600" baseline="30000" dirty="0" smtClean="0"/>
              <a:t>er</a:t>
            </a:r>
            <a:r>
              <a:rPr lang="fr-BE" sz="3600" dirty="0" smtClean="0"/>
              <a:t> choix : Post </a:t>
            </a:r>
            <a:r>
              <a:rPr lang="fr-BE" sz="3600" dirty="0"/>
              <a:t>Office Protocol (POP</a:t>
            </a:r>
            <a:r>
              <a:rPr lang="fr-BE" sz="3600" dirty="0" smtClean="0"/>
              <a:t>)</a:t>
            </a:r>
          </a:p>
          <a:p>
            <a:pPr lvl="2"/>
            <a:r>
              <a:rPr lang="fr-BE" sz="3600" dirty="0" smtClean="0"/>
              <a:t> Courrier </a:t>
            </a:r>
            <a:r>
              <a:rPr lang="fr-BE" sz="3600" dirty="0" smtClean="0">
                <a:sym typeface="Wingdings" panose="05000000000000000000" pitchFamily="2" charset="2"/>
              </a:rPr>
              <a:t> Serveur  Machine</a:t>
            </a:r>
          </a:p>
          <a:p>
            <a:pPr lvl="2"/>
            <a:r>
              <a:rPr lang="fr-BE" sz="3600" dirty="0">
                <a:sym typeface="Wingdings" panose="05000000000000000000" pitchFamily="2" charset="2"/>
              </a:rPr>
              <a:t> </a:t>
            </a:r>
            <a:r>
              <a:rPr lang="fr-BE" sz="3600" dirty="0" smtClean="0">
                <a:sym typeface="Wingdings" panose="05000000000000000000" pitchFamily="2" charset="2"/>
              </a:rPr>
              <a:t>Utile pour consulter les mails en hors-ligne</a:t>
            </a:r>
            <a:endParaRPr lang="fr-BE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085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Réception du courrier : </a:t>
            </a:r>
          </a:p>
          <a:p>
            <a:pPr lvl="1"/>
            <a:r>
              <a:rPr lang="fr-BE" sz="3600" dirty="0" smtClean="0"/>
              <a:t> 2</a:t>
            </a:r>
            <a:r>
              <a:rPr lang="fr-BE" sz="3600" baseline="30000" dirty="0" smtClean="0"/>
              <a:t>e</a:t>
            </a:r>
            <a:r>
              <a:rPr lang="fr-BE" sz="3600" dirty="0" smtClean="0"/>
              <a:t> choix </a:t>
            </a:r>
            <a:r>
              <a:rPr lang="fr-BE" dirty="0"/>
              <a:t>: Internet Message Access Protocol (IMAP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 Courrier </a:t>
            </a:r>
            <a:r>
              <a:rPr lang="fr-BE" dirty="0" smtClean="0">
                <a:sym typeface="Wingdings" panose="05000000000000000000" pitchFamily="2" charset="2"/>
              </a:rPr>
              <a:t>= Serveur  Plusieurs machines</a:t>
            </a:r>
          </a:p>
          <a:p>
            <a:pPr lvl="2"/>
            <a:r>
              <a:rPr lang="fr-BE" sz="3600" dirty="0">
                <a:sym typeface="Wingdings" panose="05000000000000000000" pitchFamily="2" charset="2"/>
              </a:rPr>
              <a:t> </a:t>
            </a:r>
            <a:r>
              <a:rPr lang="fr-BE" sz="3600" dirty="0" smtClean="0">
                <a:sym typeface="Wingdings" panose="05000000000000000000" pitchFamily="2" charset="2"/>
              </a:rPr>
              <a:t>Utile pour consulter les mails comme on veut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 Le plus utilisé</a:t>
            </a:r>
            <a:endParaRPr lang="fr-BE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78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Mozilla Thunderbird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 Dispo en 55 langues</a:t>
            </a:r>
          </a:p>
          <a:p>
            <a:r>
              <a:rPr lang="fr-BE" dirty="0" smtClean="0"/>
              <a:t> Gratuit</a:t>
            </a:r>
          </a:p>
          <a:p>
            <a:pPr lvl="1"/>
            <a:r>
              <a:rPr lang="fr-BE" dirty="0" smtClean="0"/>
              <a:t>	Rapide : assistant, carnet en 1 clic </a:t>
            </a:r>
          </a:p>
          <a:p>
            <a:pPr lvl="1"/>
            <a:r>
              <a:rPr lang="fr-BE" dirty="0" smtClean="0"/>
              <a:t> </a:t>
            </a:r>
            <a:r>
              <a:rPr lang="fr-BE" dirty="0"/>
              <a:t>F</a:t>
            </a:r>
            <a:r>
              <a:rPr lang="fr-BE" dirty="0" smtClean="0"/>
              <a:t>lexible : personnalisable, rappel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Sûr : gestionnaire d’activité, open source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5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5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7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0" y="1486304"/>
            <a:ext cx="888289" cy="88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11" y="3232894"/>
            <a:ext cx="2126723" cy="21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Mozilla Thunderbird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060" y="1792332"/>
            <a:ext cx="6156452" cy="4252007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6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5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7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0" y="1486304"/>
            <a:ext cx="888289" cy="88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11" y="3232894"/>
            <a:ext cx="2126723" cy="21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Microsoft Outlook 2013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Payant avec licence Office (110 €)</a:t>
            </a:r>
          </a:p>
          <a:p>
            <a:r>
              <a:rPr lang="fr-BE" dirty="0"/>
              <a:t> </a:t>
            </a:r>
            <a:r>
              <a:rPr lang="fr-BE" dirty="0" smtClean="0"/>
              <a:t>Solution tout-en-un : 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Organiser et gérer ses mails et ses messageries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Agenda 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Carnet d’adresse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Notes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7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34" y="3985260"/>
            <a:ext cx="22193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5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7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1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Microsoft Outlook 2013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8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34" y="3985260"/>
            <a:ext cx="22193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5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7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68" y="1777170"/>
            <a:ext cx="6730229" cy="44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Windows Live Mail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Gratuit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Facile : rechercher dans plusieurs comptes à la fois</a:t>
            </a:r>
          </a:p>
          <a:p>
            <a:pPr lvl="1"/>
            <a:r>
              <a:rPr lang="fr-BE" dirty="0"/>
              <a:t> </a:t>
            </a:r>
            <a:r>
              <a:rPr lang="fr-BE" dirty="0" err="1" smtClean="0"/>
              <a:t>Prévisualiser</a:t>
            </a:r>
            <a:r>
              <a:rPr lang="fr-BE" dirty="0" smtClean="0"/>
              <a:t> les emails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Déplacer et classer en 1 clic</a:t>
            </a:r>
          </a:p>
          <a:p>
            <a:pPr lvl="1"/>
            <a:r>
              <a:rPr lang="fr-BE" dirty="0"/>
              <a:t> </a:t>
            </a:r>
            <a:r>
              <a:rPr lang="fr-BE" dirty="0" smtClean="0"/>
              <a:t>Antivirus intégré</a:t>
            </a:r>
          </a:p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30/04/2015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Maintenance Software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D34F-09D8-4107-BC5B-089884929242}" type="slidenum">
              <a:rPr lang="fr-BE" smtClean="0"/>
              <a:t>9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5" y="3319172"/>
            <a:ext cx="1999604" cy="192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5" y="1461998"/>
            <a:ext cx="852140" cy="85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5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3">
      <a:dk1>
        <a:sysClr val="windowText" lastClr="000000"/>
      </a:dk1>
      <a:lt1>
        <a:sysClr val="window" lastClr="FFFFFF"/>
      </a:lt1>
      <a:dk2>
        <a:srgbClr val="5F9328"/>
      </a:dk2>
      <a:lt2>
        <a:srgbClr val="EBEBEB"/>
      </a:lt2>
      <a:accent1>
        <a:srgbClr val="BB9917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2137</TotalTime>
  <Words>275</Words>
  <Application>Microsoft Office PowerPoint</Application>
  <PresentationFormat>Grand écran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Georgia</vt:lpstr>
      <vt:lpstr>Narkisim</vt:lpstr>
      <vt:lpstr>Segoe Print</vt:lpstr>
      <vt:lpstr>Wingdings</vt:lpstr>
      <vt:lpstr>Wingdings 3</vt:lpstr>
      <vt:lpstr>Direction Ion</vt:lpstr>
      <vt:lpstr>Les Clients Courriels</vt:lpstr>
      <vt:lpstr>Introduction</vt:lpstr>
      <vt:lpstr>Principe</vt:lpstr>
      <vt:lpstr>Principe</vt:lpstr>
      <vt:lpstr>Mozilla Thunderbird</vt:lpstr>
      <vt:lpstr>Mozilla Thunderbird</vt:lpstr>
      <vt:lpstr>Microsoft Outlook 2013</vt:lpstr>
      <vt:lpstr>Microsoft Outlook 2013</vt:lpstr>
      <vt:lpstr>Windows Live Mail</vt:lpstr>
      <vt:lpstr>Comparaison</vt:lpstr>
      <vt:lpstr>Conclusion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Vlex</dc:creator>
  <cp:lastModifiedBy>Anny</cp:lastModifiedBy>
  <cp:revision>42</cp:revision>
  <dcterms:created xsi:type="dcterms:W3CDTF">2015-04-02T09:56:07Z</dcterms:created>
  <dcterms:modified xsi:type="dcterms:W3CDTF">2015-04-30T06:45:43Z</dcterms:modified>
</cp:coreProperties>
</file>